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2918400" cy="21945600"/>
  <p:notesSz cx="6858000" cy="9144000"/>
  <p:defaultText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15"/>
    <p:restoredTop sz="94663"/>
  </p:normalViewPr>
  <p:slideViewPr>
    <p:cSldViewPr>
      <p:cViewPr>
        <p:scale>
          <a:sx n="50" d="100"/>
          <a:sy n="50" d="100"/>
        </p:scale>
        <p:origin x="-2772" y="-2460"/>
      </p:cViewPr>
      <p:guideLst>
        <p:guide orient="horz" pos="691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07BD97-90D8-3541-9414-B17D17D02539}" type="datetimeFigureOut">
              <a:rPr lang="en-US" smtClean="0"/>
              <a:t>1/3/2019</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32DB95-ECDB-0847-8712-29974AF33C2B}" type="slidenum">
              <a:rPr lang="en-US" smtClean="0"/>
              <a:t>‹#›</a:t>
            </a:fld>
            <a:endParaRPr lang="en-US"/>
          </a:p>
        </p:txBody>
      </p:sp>
    </p:spTree>
    <p:extLst>
      <p:ext uri="{BB962C8B-B14F-4D97-AF65-F5344CB8AC3E}">
        <p14:creationId xmlns:p14="http://schemas.microsoft.com/office/powerpoint/2010/main" val="13847690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Print t</a:t>
            </a:r>
            <a:r>
              <a:rPr lang="en-US" baseline="0" dirty="0"/>
              <a:t>his p</a:t>
            </a:r>
            <a:r>
              <a:rPr lang="en-US" dirty="0"/>
              <a:t>oster file </a:t>
            </a:r>
            <a:r>
              <a:rPr lang="en-US" b="1" dirty="0"/>
              <a:t>at 200% SCALE </a:t>
            </a:r>
            <a:r>
              <a:rPr lang="en-US" dirty="0"/>
              <a:t>to result in a physical print measuring 72” wide x 48” tall.</a:t>
            </a:r>
            <a:r>
              <a:rPr lang="en-US" baseline="0" dirty="0"/>
              <a:t> All type size notations shown above are based on the final printed size of the poster.</a:t>
            </a:r>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r>
              <a:rPr lang="en-US" baseline="0" dirty="0"/>
              <a:t>• Remember to have your poster cleared for public display/distribution through the Information Release system (http://</a:t>
            </a:r>
            <a:r>
              <a:rPr lang="en-US" baseline="0" dirty="0" err="1"/>
              <a:t>informationrelease.pnl.gov</a:t>
            </a:r>
            <a:r>
              <a:rPr lang="en-US" baseline="0" dirty="0"/>
              <a:t>).</a:t>
            </a:r>
          </a:p>
          <a:p>
            <a:r>
              <a:rPr lang="en-US" baseline="0" dirty="0"/>
              <a:t>• Sidebar “About PNNL” box is considered optional, and can be removed if space is needed for technical content.</a:t>
            </a:r>
            <a:endParaRPr lang="en-US" dirty="0"/>
          </a:p>
        </p:txBody>
      </p:sp>
      <p:sp>
        <p:nvSpPr>
          <p:cNvPr id="4" name="Slide Number Placeholder 3"/>
          <p:cNvSpPr>
            <a:spLocks noGrp="1"/>
          </p:cNvSpPr>
          <p:nvPr>
            <p:ph type="sldNum" sz="quarter" idx="10"/>
          </p:nvPr>
        </p:nvSpPr>
        <p:spPr/>
        <p:txBody>
          <a:bodyPr/>
          <a:lstStyle/>
          <a:p>
            <a:fld id="{CC32DB95-ECDB-0847-8712-29974AF33C2B}" type="slidenum">
              <a:rPr lang="en-US" smtClean="0"/>
              <a:t>1</a:t>
            </a:fld>
            <a:endParaRPr lang="en-US"/>
          </a:p>
        </p:txBody>
      </p:sp>
    </p:spTree>
    <p:extLst>
      <p:ext uri="{BB962C8B-B14F-4D97-AF65-F5344CB8AC3E}">
        <p14:creationId xmlns:p14="http://schemas.microsoft.com/office/powerpoint/2010/main" val="390289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2x48 Po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059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0" y="0"/>
            <a:ext cx="32918400" cy="21945600"/>
          </a:xfrm>
          <a:prstGeom prst="rect">
            <a:avLst/>
          </a:prstGeom>
          <a:noFill/>
          <a:ln w="6350">
            <a:solidFill>
              <a:schemeClr val="bg1">
                <a:lumMod val="50000"/>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xmlns="" id="{B445ECAE-6A92-7645-BDEF-DDE970EAFB4A}"/>
              </a:ext>
            </a:extLst>
          </p:cNvPr>
          <p:cNvGrpSpPr/>
          <p:nvPr userDrawn="1"/>
        </p:nvGrpSpPr>
        <p:grpSpPr>
          <a:xfrm>
            <a:off x="0" y="0"/>
            <a:ext cx="32918400" cy="21945600"/>
            <a:chOff x="0" y="0"/>
            <a:chExt cx="32918400" cy="21945600"/>
          </a:xfrm>
        </p:grpSpPr>
        <p:grpSp>
          <p:nvGrpSpPr>
            <p:cNvPr id="4" name="Group 3"/>
            <p:cNvGrpSpPr/>
            <p:nvPr userDrawn="1"/>
          </p:nvGrpSpPr>
          <p:grpSpPr>
            <a:xfrm>
              <a:off x="0" y="0"/>
              <a:ext cx="32918400" cy="21945600"/>
              <a:chOff x="0" y="0"/>
              <a:chExt cx="32918400" cy="21945600"/>
            </a:xfrm>
          </p:grpSpPr>
          <p:pic>
            <p:nvPicPr>
              <p:cNvPr id="2" name="Picture 1" descr="PNNL_Poster_Stripe_72x48.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775400" y="0"/>
                <a:ext cx="1143000" cy="21945600"/>
              </a:xfrm>
              <a:prstGeom prst="rect">
                <a:avLst/>
              </a:prstGeom>
            </p:spPr>
          </p:pic>
          <p:pic>
            <p:nvPicPr>
              <p:cNvPr id="3" name="Picture 2" descr="PNNL_Poster_Header_72x48.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32918400" cy="3703320"/>
              </a:xfrm>
              <a:prstGeom prst="rect">
                <a:avLst/>
              </a:prstGeom>
            </p:spPr>
          </p:pic>
        </p:grpSp>
        <p:grpSp>
          <p:nvGrpSpPr>
            <p:cNvPr id="16" name="Group 15">
              <a:extLst>
                <a:ext uri="{FF2B5EF4-FFF2-40B4-BE49-F238E27FC236}">
                  <a16:creationId xmlns:a16="http://schemas.microsoft.com/office/drawing/2014/main" xmlns="" id="{5E685915-5A5F-464D-B5D6-926D8C2ADD89}"/>
                </a:ext>
              </a:extLst>
            </p:cNvPr>
            <p:cNvGrpSpPr/>
            <p:nvPr userDrawn="1"/>
          </p:nvGrpSpPr>
          <p:grpSpPr>
            <a:xfrm>
              <a:off x="914400" y="429768"/>
              <a:ext cx="32004000" cy="20960494"/>
              <a:chOff x="914400" y="429768"/>
              <a:chExt cx="32004000" cy="20960494"/>
            </a:xfrm>
          </p:grpSpPr>
          <p:grpSp>
            <p:nvGrpSpPr>
              <p:cNvPr id="15" name="Group 14">
                <a:extLst>
                  <a:ext uri="{FF2B5EF4-FFF2-40B4-BE49-F238E27FC236}">
                    <a16:creationId xmlns:a16="http://schemas.microsoft.com/office/drawing/2014/main" xmlns="" id="{89E057A4-50CC-3F41-9F66-EAFEF16C6F84}"/>
                  </a:ext>
                </a:extLst>
              </p:cNvPr>
              <p:cNvGrpSpPr/>
              <p:nvPr userDrawn="1"/>
            </p:nvGrpSpPr>
            <p:grpSpPr>
              <a:xfrm>
                <a:off x="914400" y="20116800"/>
                <a:ext cx="32004000" cy="1273462"/>
                <a:chOff x="914400" y="20116800"/>
                <a:chExt cx="32004000" cy="1273462"/>
              </a:xfrm>
            </p:grpSpPr>
            <p:cxnSp>
              <p:nvCxnSpPr>
                <p:cNvPr id="8" name="Straight Connector 7"/>
                <p:cNvCxnSpPr/>
                <p:nvPr userDrawn="1"/>
              </p:nvCxnSpPr>
              <p:spPr>
                <a:xfrm>
                  <a:off x="914400" y="20116800"/>
                  <a:ext cx="32004000" cy="0"/>
                </a:xfrm>
                <a:prstGeom prst="line">
                  <a:avLst/>
                </a:prstGeom>
                <a:ln w="50800">
                  <a:gradFill flip="none" rotWithShape="1">
                    <a:gsLst>
                      <a:gs pos="0">
                        <a:srgbClr val="B2B3B5"/>
                      </a:gs>
                      <a:gs pos="100000">
                        <a:srgbClr val="70727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xmlns="" id="{8471523E-E69E-CE4C-A73D-F77A26AC37ED}"/>
                    </a:ext>
                  </a:extLst>
                </p:cNvPr>
                <p:cNvGrpSpPr/>
                <p:nvPr userDrawn="1"/>
              </p:nvGrpSpPr>
              <p:grpSpPr>
                <a:xfrm>
                  <a:off x="914400" y="20716875"/>
                  <a:ext cx="30226000" cy="673387"/>
                  <a:chOff x="914400" y="20716875"/>
                  <a:chExt cx="30226000" cy="673387"/>
                </a:xfrm>
              </p:grpSpPr>
              <p:pic>
                <p:nvPicPr>
                  <p:cNvPr id="9" name="Picture 8"/>
                  <p:cNvPicPr>
                    <a:picLocks noChangeAspect="1"/>
                  </p:cNvPicPr>
                  <p:nvPr userDrawn="1"/>
                </p:nvPicPr>
                <p:blipFill>
                  <a:blip r:embed="rId5"/>
                  <a:stretch>
                    <a:fillRect/>
                  </a:stretch>
                </p:blipFill>
                <p:spPr>
                  <a:xfrm>
                    <a:off x="914400" y="20716875"/>
                    <a:ext cx="1968500" cy="546100"/>
                  </a:xfrm>
                  <a:prstGeom prst="rect">
                    <a:avLst/>
                  </a:prstGeom>
                </p:spPr>
              </p:pic>
              <p:pic>
                <p:nvPicPr>
                  <p:cNvPr id="5" name="Picture 4"/>
                  <p:cNvPicPr>
                    <a:picLocks noChangeAspect="1"/>
                  </p:cNvPicPr>
                  <p:nvPr userDrawn="1"/>
                </p:nvPicPr>
                <p:blipFill>
                  <a:blip r:embed="rId6"/>
                  <a:stretch>
                    <a:fillRect/>
                  </a:stretch>
                </p:blipFill>
                <p:spPr>
                  <a:xfrm>
                    <a:off x="27203400" y="20831462"/>
                    <a:ext cx="3937000" cy="558800"/>
                  </a:xfrm>
                  <a:prstGeom prst="rect">
                    <a:avLst/>
                  </a:prstGeom>
                </p:spPr>
              </p:pic>
            </p:grpSp>
          </p:grpSp>
          <p:pic>
            <p:nvPicPr>
              <p:cNvPr id="11" name="Picture 10">
                <a:extLst>
                  <a:ext uri="{FF2B5EF4-FFF2-40B4-BE49-F238E27FC236}">
                    <a16:creationId xmlns:a16="http://schemas.microsoft.com/office/drawing/2014/main" xmlns="" id="{65B212A4-D8E2-8844-A2C5-5C3F5E3A27E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9169360" y="429768"/>
                <a:ext cx="2859158" cy="2798064"/>
              </a:xfrm>
              <a:prstGeom prst="rect">
                <a:avLst/>
              </a:prstGeom>
            </p:spPr>
          </p:pic>
        </p:grpSp>
      </p:grpSp>
    </p:spTree>
    <p:extLst>
      <p:ext uri="{BB962C8B-B14F-4D97-AF65-F5344CB8AC3E}">
        <p14:creationId xmlns:p14="http://schemas.microsoft.com/office/powerpoint/2010/main" val="3968463654"/>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567510" rtl="0" eaLnBrk="1" latinLnBrk="0" hangingPunct="1">
        <a:spcBef>
          <a:spcPct val="0"/>
        </a:spcBef>
        <a:buNone/>
        <a:defRPr sz="7600" kern="1200">
          <a:solidFill>
            <a:schemeClr val="tx1"/>
          </a:solidFill>
          <a:latin typeface="+mj-lt"/>
          <a:ea typeface="+mj-ea"/>
          <a:cs typeface="+mj-cs"/>
        </a:defRPr>
      </a:lvl1pPr>
    </p:titleStyle>
    <p:bodyStyle>
      <a:lvl1pPr marL="587817" indent="-587817" algn="l" defTabSz="1567510" rtl="0" eaLnBrk="1" latinLnBrk="0" hangingPunct="1">
        <a:spcBef>
          <a:spcPct val="20000"/>
        </a:spcBef>
        <a:buFont typeface="Arial" pitchFamily="34" charset="0"/>
        <a:buChar char="•"/>
        <a:defRPr sz="5500" kern="1200">
          <a:solidFill>
            <a:schemeClr val="tx1"/>
          </a:solidFill>
          <a:latin typeface="+mn-lt"/>
          <a:ea typeface="+mn-ea"/>
          <a:cs typeface="+mn-cs"/>
        </a:defRPr>
      </a:lvl1pPr>
      <a:lvl2pPr marL="1273602" indent="-489847" algn="l" defTabSz="1567510" rtl="0" eaLnBrk="1" latinLnBrk="0" hangingPunct="1">
        <a:spcBef>
          <a:spcPct val="20000"/>
        </a:spcBef>
        <a:buFont typeface="Arial" pitchFamily="34" charset="0"/>
        <a:buChar char="–"/>
        <a:defRPr sz="4800" kern="1200">
          <a:solidFill>
            <a:schemeClr val="tx1"/>
          </a:solidFill>
          <a:latin typeface="+mn-lt"/>
          <a:ea typeface="+mn-ea"/>
          <a:cs typeface="+mn-cs"/>
        </a:defRPr>
      </a:lvl2pPr>
      <a:lvl3pPr marL="1959388" indent="-391878" algn="l" defTabSz="1567510" rtl="0" eaLnBrk="1" latinLnBrk="0" hangingPunct="1">
        <a:spcBef>
          <a:spcPct val="20000"/>
        </a:spcBef>
        <a:buFont typeface="Arial" pitchFamily="34" charset="0"/>
        <a:buChar char="•"/>
        <a:defRPr sz="4100" kern="1200">
          <a:solidFill>
            <a:schemeClr val="tx1"/>
          </a:solidFill>
          <a:latin typeface="+mn-lt"/>
          <a:ea typeface="+mn-ea"/>
          <a:cs typeface="+mn-cs"/>
        </a:defRPr>
      </a:lvl3pPr>
      <a:lvl4pPr marL="274314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4pPr>
      <a:lvl5pPr marL="352689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5pPr>
      <a:lvl6pPr marL="4310653"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6pPr>
      <a:lvl7pPr marL="5094408"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7pPr>
      <a:lvl8pPr marL="5878164"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8pPr>
      <a:lvl9pPr marL="6661919" indent="-391878" algn="l" defTabSz="1567510" rtl="0" eaLnBrk="1" latinLnBrk="0" hangingPunct="1">
        <a:spcBef>
          <a:spcPct val="20000"/>
        </a:spcBef>
        <a:buFont typeface="Arial" pitchFamily="34" charset="0"/>
        <a:buChar char="•"/>
        <a:defRPr sz="3500" kern="1200">
          <a:solidFill>
            <a:schemeClr val="tx1"/>
          </a:solidFill>
          <a:latin typeface="+mn-lt"/>
          <a:ea typeface="+mn-ea"/>
          <a:cs typeface="+mn-cs"/>
        </a:defRPr>
      </a:lvl9pPr>
    </p:bodyStyle>
    <p:otherStyle>
      <a:defPPr>
        <a:defRPr lang="en-US"/>
      </a:defPPr>
      <a:lvl1pPr marL="0" algn="l" defTabSz="1567510" rtl="0" eaLnBrk="1" latinLnBrk="0" hangingPunct="1">
        <a:defRPr sz="3100" kern="1200">
          <a:solidFill>
            <a:schemeClr val="tx1"/>
          </a:solidFill>
          <a:latin typeface="+mn-lt"/>
          <a:ea typeface="+mn-ea"/>
          <a:cs typeface="+mn-cs"/>
        </a:defRPr>
      </a:lvl1pPr>
      <a:lvl2pPr marL="783755" algn="l" defTabSz="1567510" rtl="0" eaLnBrk="1" latinLnBrk="0" hangingPunct="1">
        <a:defRPr sz="3100" kern="1200">
          <a:solidFill>
            <a:schemeClr val="tx1"/>
          </a:solidFill>
          <a:latin typeface="+mn-lt"/>
          <a:ea typeface="+mn-ea"/>
          <a:cs typeface="+mn-cs"/>
        </a:defRPr>
      </a:lvl2pPr>
      <a:lvl3pPr marL="1567510" algn="l" defTabSz="1567510" rtl="0" eaLnBrk="1" latinLnBrk="0" hangingPunct="1">
        <a:defRPr sz="3100" kern="1200">
          <a:solidFill>
            <a:schemeClr val="tx1"/>
          </a:solidFill>
          <a:latin typeface="+mn-lt"/>
          <a:ea typeface="+mn-ea"/>
          <a:cs typeface="+mn-cs"/>
        </a:defRPr>
      </a:lvl3pPr>
      <a:lvl4pPr marL="2351266" algn="l" defTabSz="1567510" rtl="0" eaLnBrk="1" latinLnBrk="0" hangingPunct="1">
        <a:defRPr sz="3100" kern="1200">
          <a:solidFill>
            <a:schemeClr val="tx1"/>
          </a:solidFill>
          <a:latin typeface="+mn-lt"/>
          <a:ea typeface="+mn-ea"/>
          <a:cs typeface="+mn-cs"/>
        </a:defRPr>
      </a:lvl4pPr>
      <a:lvl5pPr marL="3135021" algn="l" defTabSz="1567510" rtl="0" eaLnBrk="1" latinLnBrk="0" hangingPunct="1">
        <a:defRPr sz="3100" kern="1200">
          <a:solidFill>
            <a:schemeClr val="tx1"/>
          </a:solidFill>
          <a:latin typeface="+mn-lt"/>
          <a:ea typeface="+mn-ea"/>
          <a:cs typeface="+mn-cs"/>
        </a:defRPr>
      </a:lvl5pPr>
      <a:lvl6pPr marL="3918776" algn="l" defTabSz="1567510" rtl="0" eaLnBrk="1" latinLnBrk="0" hangingPunct="1">
        <a:defRPr sz="3100" kern="1200">
          <a:solidFill>
            <a:schemeClr val="tx1"/>
          </a:solidFill>
          <a:latin typeface="+mn-lt"/>
          <a:ea typeface="+mn-ea"/>
          <a:cs typeface="+mn-cs"/>
        </a:defRPr>
      </a:lvl6pPr>
      <a:lvl7pPr marL="4702531" algn="l" defTabSz="1567510" rtl="0" eaLnBrk="1" latinLnBrk="0" hangingPunct="1">
        <a:defRPr sz="3100" kern="1200">
          <a:solidFill>
            <a:schemeClr val="tx1"/>
          </a:solidFill>
          <a:latin typeface="+mn-lt"/>
          <a:ea typeface="+mn-ea"/>
          <a:cs typeface="+mn-cs"/>
        </a:defRPr>
      </a:lvl7pPr>
      <a:lvl8pPr marL="5486286" algn="l" defTabSz="1567510" rtl="0" eaLnBrk="1" latinLnBrk="0" hangingPunct="1">
        <a:defRPr sz="3100" kern="1200">
          <a:solidFill>
            <a:schemeClr val="tx1"/>
          </a:solidFill>
          <a:latin typeface="+mn-lt"/>
          <a:ea typeface="+mn-ea"/>
          <a:cs typeface="+mn-cs"/>
        </a:defRPr>
      </a:lvl8pPr>
      <a:lvl9pPr marL="6270041" algn="l" defTabSz="1567510" rtl="0" eaLnBrk="1" latinLnBrk="0" hangingPunct="1">
        <a:defRPr sz="3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emf"/><Relationship Id="rId10" Type="http://schemas.openxmlformats.org/officeDocument/2006/relationships/hyperlink" Target="https://en.wikipedia.org/wiki/Kullback%E2%80%93Leibler_divergence" TargetMode="External"/><Relationship Id="rId4" Type="http://schemas.openxmlformats.org/officeDocument/2006/relationships/image" Target="../media/image7.emf"/><Relationship Id="rId9" Type="http://schemas.openxmlformats.org/officeDocument/2006/relationships/hyperlink" Target="http://www.nature.com/articles/nbt.341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4400" y="196850"/>
            <a:ext cx="21210935" cy="2877711"/>
          </a:xfrm>
          <a:prstGeom prst="rect">
            <a:avLst/>
          </a:prstGeom>
          <a:noFill/>
        </p:spPr>
        <p:txBody>
          <a:bodyPr wrap="none" lIns="0" rIns="0" bIns="0" rtlCol="0">
            <a:spAutoFit/>
          </a:bodyPr>
          <a:lstStyle/>
          <a:p>
            <a:r>
              <a:rPr lang="en-US" sz="8000" b="1" dirty="0">
                <a:solidFill>
                  <a:schemeClr val="bg1"/>
                </a:solidFill>
                <a:latin typeface="Arial"/>
                <a:cs typeface="Arial"/>
              </a:rPr>
              <a:t>Optimal Protein Reclamation with </a:t>
            </a:r>
            <a:r>
              <a:rPr lang="en-US" sz="8000" b="1" dirty="0" err="1" smtClean="0">
                <a:solidFill>
                  <a:schemeClr val="bg1"/>
                </a:solidFill>
                <a:latin typeface="Arial"/>
                <a:cs typeface="Arial"/>
              </a:rPr>
              <a:t>MaxMass</a:t>
            </a:r>
            <a:endParaRPr lang="en-US" sz="8000" b="1" dirty="0" smtClean="0">
              <a:solidFill>
                <a:schemeClr val="bg1"/>
              </a:solidFill>
              <a:latin typeface="Arial"/>
              <a:cs typeface="Arial"/>
            </a:endParaRPr>
          </a:p>
          <a:p>
            <a:pPr algn="ctr"/>
            <a:r>
              <a:rPr lang="en-US" sz="3600" b="1" dirty="0" smtClean="0">
                <a:solidFill>
                  <a:schemeClr val="bg1"/>
                </a:solidFill>
                <a:latin typeface="Arial"/>
                <a:cs typeface="Arial"/>
              </a:rPr>
              <a:t>Making Room for </a:t>
            </a:r>
            <a:r>
              <a:rPr lang="en-US" sz="3600" b="1" dirty="0" err="1" smtClean="0">
                <a:solidFill>
                  <a:schemeClr val="bg1"/>
                </a:solidFill>
                <a:latin typeface="Arial"/>
                <a:cs typeface="Arial"/>
              </a:rPr>
              <a:t>Bioproduction</a:t>
            </a:r>
            <a:r>
              <a:rPr lang="en-US" sz="3600" b="1" dirty="0" smtClean="0">
                <a:solidFill>
                  <a:schemeClr val="bg1"/>
                </a:solidFill>
                <a:latin typeface="Arial"/>
                <a:cs typeface="Arial"/>
              </a:rPr>
              <a:t> via Intelligent </a:t>
            </a:r>
            <a:r>
              <a:rPr lang="en-US" sz="3600" b="1" dirty="0">
                <a:solidFill>
                  <a:schemeClr val="bg1"/>
                </a:solidFill>
                <a:latin typeface="Arial"/>
                <a:cs typeface="Arial"/>
              </a:rPr>
              <a:t>R</a:t>
            </a:r>
            <a:r>
              <a:rPr lang="en-US" sz="3600" b="1" dirty="0" smtClean="0">
                <a:solidFill>
                  <a:schemeClr val="bg1"/>
                </a:solidFill>
                <a:latin typeface="Arial"/>
                <a:cs typeface="Arial"/>
              </a:rPr>
              <a:t>eduction of the Host </a:t>
            </a:r>
            <a:r>
              <a:rPr lang="en-US" sz="3600" b="1" dirty="0" err="1">
                <a:solidFill>
                  <a:schemeClr val="bg1"/>
                </a:solidFill>
                <a:latin typeface="Arial"/>
                <a:cs typeface="Arial"/>
              </a:rPr>
              <a:t>P</a:t>
            </a:r>
            <a:r>
              <a:rPr lang="en-US" sz="3600" b="1" dirty="0" err="1" smtClean="0">
                <a:solidFill>
                  <a:schemeClr val="bg1"/>
                </a:solidFill>
                <a:latin typeface="Arial"/>
                <a:cs typeface="Arial"/>
              </a:rPr>
              <a:t>roteiome</a:t>
            </a:r>
            <a:r>
              <a:rPr lang="en-US" sz="3600" b="1" dirty="0" smtClean="0">
                <a:solidFill>
                  <a:schemeClr val="bg1"/>
                </a:solidFill>
                <a:latin typeface="Arial"/>
                <a:cs typeface="Arial"/>
              </a:rPr>
              <a:t> </a:t>
            </a:r>
          </a:p>
          <a:p>
            <a:pPr algn="ctr"/>
            <a:endParaRPr lang="en-US" sz="3600" b="1" baseline="0" dirty="0">
              <a:solidFill>
                <a:schemeClr val="bg1"/>
              </a:solidFill>
              <a:latin typeface="Arial"/>
              <a:cs typeface="Arial"/>
            </a:endParaRPr>
          </a:p>
          <a:p>
            <a:r>
              <a:rPr lang="en-US" sz="3200" baseline="0" dirty="0">
                <a:solidFill>
                  <a:schemeClr val="bg1"/>
                </a:solidFill>
                <a:latin typeface="Arial"/>
                <a:cs typeface="Arial"/>
              </a:rPr>
              <a:t>Jeremy Zucker, Neeraj Kumar, Jeremy Teuton</a:t>
            </a:r>
            <a:endParaRPr lang="en-US" sz="3200" dirty="0">
              <a:solidFill>
                <a:schemeClr val="bg1"/>
              </a:solidFill>
              <a:latin typeface="Arial"/>
              <a:cs typeface="Arial"/>
            </a:endParaRPr>
          </a:p>
        </p:txBody>
      </p:sp>
      <p:sp>
        <p:nvSpPr>
          <p:cNvPr id="6" name="TextBox 5"/>
          <p:cNvSpPr txBox="1"/>
          <p:nvPr/>
        </p:nvSpPr>
        <p:spPr>
          <a:xfrm rot="16200000">
            <a:off x="-2057400" y="19431000"/>
            <a:ext cx="4572000" cy="228600"/>
          </a:xfrm>
          <a:prstGeom prst="rect">
            <a:avLst/>
          </a:prstGeom>
          <a:noFill/>
        </p:spPr>
        <p:txBody>
          <a:bodyPr wrap="square" lIns="0" tIns="0" rIns="0" bIns="0" rtlCol="0">
            <a:noAutofit/>
          </a:bodyPr>
          <a:lstStyle/>
          <a:p>
            <a:r>
              <a:rPr lang="en-US" sz="600" baseline="0" dirty="0">
                <a:solidFill>
                  <a:schemeClr val="bg1">
                    <a:lumMod val="75000"/>
                  </a:schemeClr>
                </a:solidFill>
                <a:latin typeface="Arial"/>
                <a:cs typeface="Arial"/>
              </a:rPr>
              <a:t>File Name</a:t>
            </a:r>
            <a:r>
              <a:rPr lang="en-US" sz="600" dirty="0">
                <a:solidFill>
                  <a:schemeClr val="bg1">
                    <a:lumMod val="75000"/>
                  </a:schemeClr>
                </a:solidFill>
                <a:latin typeface="Arial"/>
                <a:cs typeface="Arial"/>
              </a:rPr>
              <a:t>  //</a:t>
            </a:r>
            <a:r>
              <a:rPr lang="en-US" sz="600" baseline="0" dirty="0">
                <a:solidFill>
                  <a:schemeClr val="bg1">
                    <a:lumMod val="75000"/>
                  </a:schemeClr>
                </a:solidFill>
                <a:latin typeface="Arial"/>
                <a:cs typeface="Arial"/>
              </a:rPr>
              <a:t>  File Date </a:t>
            </a:r>
            <a:r>
              <a:rPr lang="en-US" sz="600" dirty="0">
                <a:solidFill>
                  <a:schemeClr val="bg1">
                    <a:lumMod val="75000"/>
                  </a:schemeClr>
                </a:solidFill>
                <a:latin typeface="Arial"/>
                <a:cs typeface="Arial"/>
              </a:rPr>
              <a:t> //  PNNL-SA-#####</a:t>
            </a:r>
          </a:p>
        </p:txBody>
      </p:sp>
      <p:pic>
        <p:nvPicPr>
          <p:cNvPr id="7" name="Picture 6">
            <a:extLst>
              <a:ext uri="{FF2B5EF4-FFF2-40B4-BE49-F238E27FC236}">
                <a16:creationId xmlns:a16="http://schemas.microsoft.com/office/drawing/2014/main" xmlns="" id="{10172875-D527-417F-91C2-313C750BB90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841200" y="20269200"/>
            <a:ext cx="1823720" cy="1327160"/>
          </a:xfrm>
          <a:prstGeom prst="rect">
            <a:avLst/>
          </a:prstGeom>
        </p:spPr>
      </p:pic>
      <p:pic>
        <p:nvPicPr>
          <p:cNvPr id="9" name="Picture 8">
            <a:extLst>
              <a:ext uri="{FF2B5EF4-FFF2-40B4-BE49-F238E27FC236}">
                <a16:creationId xmlns:a16="http://schemas.microsoft.com/office/drawing/2014/main" xmlns="" id="{E72D2CAF-DFEF-BE45-B74C-418AA8523ACC}"/>
              </a:ext>
            </a:extLst>
          </p:cNvPr>
          <p:cNvPicPr>
            <a:picLocks noChangeAspect="1"/>
          </p:cNvPicPr>
          <p:nvPr/>
        </p:nvPicPr>
        <p:blipFill rotWithShape="1">
          <a:blip r:embed="rId4">
            <a:extLst>
              <a:ext uri="{28A0092B-C50C-407E-A947-70E740481C1C}">
                <a14:useLocalDpi xmlns:a14="http://schemas.microsoft.com/office/drawing/2010/main" val="0"/>
              </a:ext>
            </a:extLst>
          </a:blip>
          <a:srcRect b="44697"/>
          <a:stretch/>
        </p:blipFill>
        <p:spPr>
          <a:xfrm>
            <a:off x="11258550" y="4999754"/>
            <a:ext cx="7772400" cy="5562600"/>
          </a:xfrm>
          <a:prstGeom prst="rect">
            <a:avLst/>
          </a:prstGeom>
        </p:spPr>
      </p:pic>
      <p:pic>
        <p:nvPicPr>
          <p:cNvPr id="11" name="Picture 10">
            <a:extLst>
              <a:ext uri="{FF2B5EF4-FFF2-40B4-BE49-F238E27FC236}">
                <a16:creationId xmlns:a16="http://schemas.microsoft.com/office/drawing/2014/main" xmlns="" id="{B84D8B8B-051E-EE44-8750-3AD081B908A1}"/>
              </a:ext>
            </a:extLst>
          </p:cNvPr>
          <p:cNvPicPr>
            <a:picLocks noChangeAspect="1"/>
          </p:cNvPicPr>
          <p:nvPr/>
        </p:nvPicPr>
        <p:blipFill rotWithShape="1">
          <a:blip r:embed="rId5">
            <a:extLst>
              <a:ext uri="{28A0092B-C50C-407E-A947-70E740481C1C}">
                <a14:useLocalDpi xmlns:a14="http://schemas.microsoft.com/office/drawing/2010/main" val="0"/>
              </a:ext>
            </a:extLst>
          </a:blip>
          <a:srcRect l="63440"/>
          <a:stretch/>
        </p:blipFill>
        <p:spPr>
          <a:xfrm rot="16200000">
            <a:off x="17974832" y="6742760"/>
            <a:ext cx="4670016" cy="1653032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xmlns="" id="{E478691F-3B9F-284E-8082-E335A71E45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818" y="9287920"/>
            <a:ext cx="4276343" cy="1032221"/>
          </a:xfrm>
          <a:prstGeom prst="rect">
            <a:avLst/>
          </a:prstGeom>
        </p:spPr>
      </p:pic>
      <p:pic>
        <p:nvPicPr>
          <p:cNvPr id="15" name="Picture 14">
            <a:extLst>
              <a:ext uri="{FF2B5EF4-FFF2-40B4-BE49-F238E27FC236}">
                <a16:creationId xmlns:a16="http://schemas.microsoft.com/office/drawing/2014/main" xmlns="" id="{9596915A-9CA6-0B40-BDE7-E97451A50B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812821" y="3879837"/>
            <a:ext cx="7990779" cy="5622914"/>
          </a:xfrm>
          <a:prstGeom prst="rect">
            <a:avLst/>
          </a:prstGeom>
        </p:spPr>
      </p:pic>
      <p:pic>
        <p:nvPicPr>
          <p:cNvPr id="2" name="Picture 1"/>
          <p:cNvPicPr>
            <a:picLocks noChangeAspect="1"/>
          </p:cNvPicPr>
          <p:nvPr/>
        </p:nvPicPr>
        <p:blipFill>
          <a:blip r:embed="rId8"/>
          <a:stretch>
            <a:fillRect/>
          </a:stretch>
        </p:blipFill>
        <p:spPr>
          <a:xfrm>
            <a:off x="415543" y="5029200"/>
            <a:ext cx="6916445" cy="3932679"/>
          </a:xfrm>
          <a:prstGeom prst="rect">
            <a:avLst/>
          </a:prstGeom>
        </p:spPr>
      </p:pic>
      <p:sp>
        <p:nvSpPr>
          <p:cNvPr id="3" name="TextBox 2"/>
          <p:cNvSpPr txBox="1"/>
          <p:nvPr/>
        </p:nvSpPr>
        <p:spPr>
          <a:xfrm>
            <a:off x="342900" y="3802112"/>
            <a:ext cx="5448300" cy="646331"/>
          </a:xfrm>
          <a:prstGeom prst="rect">
            <a:avLst/>
          </a:prstGeom>
          <a:noFill/>
        </p:spPr>
        <p:txBody>
          <a:bodyPr wrap="square" rtlCol="0">
            <a:spAutoFit/>
          </a:bodyPr>
          <a:lstStyle/>
          <a:p>
            <a:r>
              <a:rPr lang="en-US" sz="3600" b="1" dirty="0" smtClean="0">
                <a:solidFill>
                  <a:schemeClr val="accent6">
                    <a:lumMod val="75000"/>
                  </a:schemeClr>
                </a:solidFill>
              </a:rPr>
              <a:t>Introduction/Motivation:</a:t>
            </a:r>
            <a:endParaRPr lang="en-US" sz="3600" b="1" dirty="0">
              <a:solidFill>
                <a:schemeClr val="accent6">
                  <a:lumMod val="75000"/>
                </a:schemeClr>
              </a:solidFill>
            </a:endParaRPr>
          </a:p>
        </p:txBody>
      </p:sp>
      <p:sp>
        <p:nvSpPr>
          <p:cNvPr id="55" name="TextBox 54"/>
          <p:cNvSpPr txBox="1"/>
          <p:nvPr/>
        </p:nvSpPr>
        <p:spPr>
          <a:xfrm>
            <a:off x="495300" y="10408266"/>
            <a:ext cx="5448300" cy="646331"/>
          </a:xfrm>
          <a:prstGeom prst="rect">
            <a:avLst/>
          </a:prstGeom>
          <a:noFill/>
        </p:spPr>
        <p:txBody>
          <a:bodyPr wrap="square" rtlCol="0">
            <a:spAutoFit/>
          </a:bodyPr>
          <a:lstStyle/>
          <a:p>
            <a:r>
              <a:rPr lang="en-US" sz="3600" b="1" dirty="0" smtClean="0">
                <a:solidFill>
                  <a:schemeClr val="accent6">
                    <a:lumMod val="75000"/>
                  </a:schemeClr>
                </a:solidFill>
              </a:rPr>
              <a:t>Methods:</a:t>
            </a:r>
            <a:endParaRPr lang="en-US" sz="3600" b="1" dirty="0">
              <a:solidFill>
                <a:schemeClr val="accent6">
                  <a:lumMod val="75000"/>
                </a:schemeClr>
              </a:solidFill>
            </a:endParaRPr>
          </a:p>
        </p:txBody>
      </p:sp>
      <p:sp>
        <p:nvSpPr>
          <p:cNvPr id="56" name="TextBox 55"/>
          <p:cNvSpPr txBox="1"/>
          <p:nvPr/>
        </p:nvSpPr>
        <p:spPr>
          <a:xfrm>
            <a:off x="12182857" y="3802111"/>
            <a:ext cx="5448300" cy="646331"/>
          </a:xfrm>
          <a:prstGeom prst="rect">
            <a:avLst/>
          </a:prstGeom>
          <a:noFill/>
        </p:spPr>
        <p:txBody>
          <a:bodyPr wrap="square" rtlCol="0">
            <a:spAutoFit/>
          </a:bodyPr>
          <a:lstStyle/>
          <a:p>
            <a:r>
              <a:rPr lang="en-US" sz="3600" b="1" dirty="0" smtClean="0">
                <a:solidFill>
                  <a:schemeClr val="accent6">
                    <a:lumMod val="75000"/>
                  </a:schemeClr>
                </a:solidFill>
              </a:rPr>
              <a:t>Results:  </a:t>
            </a:r>
            <a:endParaRPr lang="en-US" sz="3600" b="1" dirty="0">
              <a:solidFill>
                <a:schemeClr val="accent6">
                  <a:lumMod val="75000"/>
                </a:schemeClr>
              </a:solidFill>
            </a:endParaRPr>
          </a:p>
        </p:txBody>
      </p:sp>
      <p:sp>
        <p:nvSpPr>
          <p:cNvPr id="57" name="TextBox 56"/>
          <p:cNvSpPr txBox="1"/>
          <p:nvPr/>
        </p:nvSpPr>
        <p:spPr>
          <a:xfrm>
            <a:off x="21031200" y="13489417"/>
            <a:ext cx="11134836" cy="646331"/>
          </a:xfrm>
          <a:prstGeom prst="rect">
            <a:avLst/>
          </a:prstGeom>
          <a:noFill/>
        </p:spPr>
        <p:txBody>
          <a:bodyPr wrap="square" rtlCol="0">
            <a:spAutoFit/>
          </a:bodyPr>
          <a:lstStyle/>
          <a:p>
            <a:r>
              <a:rPr lang="en-US" sz="3600" b="1" dirty="0" smtClean="0">
                <a:solidFill>
                  <a:schemeClr val="accent6">
                    <a:lumMod val="75000"/>
                  </a:schemeClr>
                </a:solidFill>
              </a:rPr>
              <a:t>Discussion/Future Directions:  </a:t>
            </a:r>
            <a:endParaRPr lang="en-US" sz="3600" b="1" dirty="0">
              <a:solidFill>
                <a:schemeClr val="accent6">
                  <a:lumMod val="75000"/>
                </a:schemeClr>
              </a:solidFill>
            </a:endParaRPr>
          </a:p>
        </p:txBody>
      </p:sp>
      <p:sp>
        <p:nvSpPr>
          <p:cNvPr id="58" name="Rectangle 57">
            <a:extLst>
              <a:ext uri="{FF2B5EF4-FFF2-40B4-BE49-F238E27FC236}">
                <a16:creationId xmlns="" xmlns:a16="http://schemas.microsoft.com/office/drawing/2014/main" id="{3700EA09-EE4F-0B47-AD29-A941547B51A0}"/>
              </a:ext>
            </a:extLst>
          </p:cNvPr>
          <p:cNvSpPr/>
          <p:nvPr/>
        </p:nvSpPr>
        <p:spPr>
          <a:xfrm>
            <a:off x="495300" y="11337131"/>
            <a:ext cx="11087100" cy="31393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rPr>
              <a:t>MaxMassReclamation</a:t>
            </a:r>
            <a:r>
              <a:rPr kumimoji="0" lang="en-US" sz="1800" b="0" i="0" u="none" strike="noStrike" kern="0" cap="none" spc="0" normalizeH="0" baseline="0" noProof="0" dirty="0" smtClean="0">
                <a:ln>
                  <a:noFill/>
                </a:ln>
                <a:solidFill>
                  <a:prstClr val="black"/>
                </a:solidFill>
                <a:effectLst/>
                <a:uLnTx/>
                <a:uFillTx/>
              </a:rPr>
              <a:t> is the </a:t>
            </a:r>
            <a:r>
              <a:rPr kumimoji="0" lang="en-US" sz="1800" b="0" i="0" u="none" strike="noStrike" kern="0" cap="none" spc="0" normalizeH="0" baseline="0" noProof="0" dirty="0" err="1" smtClean="0">
                <a:ln>
                  <a:noFill/>
                </a:ln>
                <a:solidFill>
                  <a:prstClr val="black"/>
                </a:solidFill>
                <a:effectLst/>
                <a:uLnTx/>
                <a:uFillTx/>
              </a:rPr>
              <a:t>MinGenome</a:t>
            </a:r>
            <a:r>
              <a:rPr kumimoji="0" lang="en-US" sz="1800" b="0" i="0" u="none" strike="noStrike" kern="0" cap="none" spc="0" normalizeH="0" baseline="0" noProof="0" dirty="0" smtClean="0">
                <a:ln>
                  <a:noFill/>
                </a:ln>
                <a:solidFill>
                  <a:srgbClr val="FF0000"/>
                </a:solidFill>
                <a:effectLst/>
                <a:uLnTx/>
                <a:uFillTx/>
              </a:rPr>
              <a:t>(citation) </a:t>
            </a:r>
            <a:r>
              <a:rPr kumimoji="0" lang="en-US" sz="1800" b="0" i="0" u="none" strike="noStrike" kern="0" cap="none" spc="0" normalizeH="0" baseline="0" noProof="0" dirty="0" smtClean="0">
                <a:ln>
                  <a:noFill/>
                </a:ln>
                <a:solidFill>
                  <a:prstClr val="black"/>
                </a:solidFill>
                <a:effectLst/>
                <a:uLnTx/>
                <a:uFillTx/>
              </a:rPr>
              <a:t>algorithm with the following modified objective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STIXMathJax_Main"/>
              </a:rPr>
              <a:t>max</a:t>
            </a:r>
            <a:r>
              <a:rPr kumimoji="0" lang="en-US" sz="1800" b="0" i="0" u="none" strike="noStrike" kern="0" cap="none" spc="0" normalizeH="0" baseline="0" noProof="0" dirty="0" err="1" smtClean="0">
                <a:ln>
                  <a:noFill/>
                </a:ln>
                <a:solidFill>
                  <a:prstClr val="black"/>
                </a:solidFill>
                <a:effectLst/>
                <a:uLnTx/>
                <a:uFillTx/>
                <a:latin typeface="STIXMathJax_Size1"/>
              </a:rPr>
              <a:t>∑</a:t>
            </a:r>
            <a:r>
              <a:rPr kumimoji="0" lang="en-US" sz="1800" b="0" i="1" u="none" strike="noStrike" kern="0" cap="none" spc="0" normalizeH="0" baseline="0" noProof="0" dirty="0" err="1" smtClean="0">
                <a:ln>
                  <a:noFill/>
                </a:ln>
                <a:solidFill>
                  <a:prstClr val="black"/>
                </a:solidFill>
                <a:effectLst/>
                <a:uLnTx/>
                <a:uFillTx/>
                <a:latin typeface="STIXMathJax_Main"/>
              </a:rPr>
              <a:t>k</a:t>
            </a:r>
            <a:r>
              <a:rPr kumimoji="0" lang="en-US" sz="1800" b="0" i="0" u="none" strike="noStrike" kern="0" cap="none" spc="0" normalizeH="0" baseline="0" noProof="0" dirty="0" err="1"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Kyk</a:t>
            </a:r>
            <a:r>
              <a:rPr kumimoji="0" lang="en-US" sz="1800" b="0" i="0" u="none" strike="noStrike" kern="0" cap="none" spc="0" normalizeH="0" baseline="0" noProof="0" dirty="0" err="1" smtClean="0">
                <a:ln>
                  <a:noFill/>
                </a:ln>
                <a:solidFill>
                  <a:prstClr val="black"/>
                </a:solidFill>
                <a:effectLst/>
                <a:uLnTx/>
                <a:uFillTx/>
                <a:latin typeface="STIXMathJax_Size1"/>
              </a:rPr>
              <a:t>∑</a:t>
            </a:r>
            <a:r>
              <a:rPr kumimoji="0" lang="en-US" sz="1800" b="0" i="1" u="none" strike="noStrike" kern="0" cap="none" spc="0" normalizeH="0" baseline="0" noProof="0" dirty="0" err="1" smtClean="0">
                <a:ln>
                  <a:noFill/>
                </a:ln>
                <a:solidFill>
                  <a:prstClr val="black"/>
                </a:solidFill>
                <a:effectLst/>
                <a:uLnTx/>
                <a:uFillTx/>
                <a:latin typeface="STIXMathJax_Main"/>
              </a:rPr>
              <a:t>i</a:t>
            </a:r>
            <a:r>
              <a:rPr kumimoji="0" lang="en-US" sz="1800" b="0" i="0" u="none" strike="noStrike" kern="0" cap="none" spc="0" normalizeH="0" baseline="0" noProof="0" dirty="0" smtClean="0">
                <a:ln>
                  <a:noFill/>
                </a:ln>
                <a:solidFill>
                  <a:prstClr val="black"/>
                </a:solidFill>
                <a:effectLst/>
                <a:uLnTx/>
                <a:uFillTx/>
                <a:latin typeface="STIXMathJax_Main"/>
              </a:rPr>
              <a:t>=1</a:t>
            </a:r>
            <a:r>
              <a:rPr kumimoji="0" lang="en-US" sz="1800" b="0" i="1" u="none" strike="noStrike" kern="0" cap="none" spc="0" normalizeH="0" baseline="0" noProof="0" dirty="0" smtClean="0">
                <a:ln>
                  <a:noFill/>
                </a:ln>
                <a:solidFill>
                  <a:prstClr val="black"/>
                </a:solidFill>
                <a:effectLst/>
                <a:uLnTx/>
                <a:uFillTx/>
                <a:latin typeface="STIXMathJax_Main"/>
              </a:rPr>
              <a:t>kmi</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0" u="none" strike="noStrike" kern="0" cap="none" spc="0" normalizeH="0" baseline="0" noProof="0" dirty="0" smtClean="0">
                <a:ln>
                  <a:noFill/>
                </a:ln>
                <a:solidFill>
                  <a:prstClr val="black"/>
                </a:solidFill>
                <a:effectLst/>
                <a:uLnTx/>
                <a:uFillTx/>
                <a:latin typeface="STIXMathJax_Size1"/>
              </a:rPr>
              <a:t>∑</a:t>
            </a:r>
            <a:r>
              <a:rPr kumimoji="0" lang="en-US" sz="1800" b="0" i="1" u="none" strike="noStrike" kern="0" cap="none" spc="0" normalizeH="0" baseline="0" noProof="0" dirty="0" err="1" smtClean="0">
                <a:ln>
                  <a:noFill/>
                </a:ln>
                <a:solidFill>
                  <a:prstClr val="black"/>
                </a:solidFill>
                <a:effectLst/>
                <a:uLnTx/>
                <a:uFillTx/>
                <a:latin typeface="STIXMathJax_Main"/>
              </a:rPr>
              <a:t>k</a:t>
            </a:r>
            <a:r>
              <a:rPr kumimoji="0" lang="en-US" sz="1800" b="0" i="0" u="none" strike="noStrike" kern="0" cap="none" spc="0" normalizeH="0" baseline="0" noProof="0" dirty="0" err="1"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Kxk</a:t>
            </a:r>
            <a:r>
              <a:rPr kumimoji="0" lang="en-US" sz="1800" b="0" i="0" u="none" strike="noStrike" kern="0" cap="none" spc="0" normalizeH="0" baseline="0" noProof="0" dirty="0" err="1" smtClean="0">
                <a:ln>
                  <a:noFill/>
                </a:ln>
                <a:solidFill>
                  <a:prstClr val="black"/>
                </a:solidFill>
                <a:effectLst/>
                <a:uLnTx/>
                <a:uFillTx/>
                <a:latin typeface="STIXMathJax_Size1"/>
              </a:rPr>
              <a:t>∑</a:t>
            </a:r>
            <a:r>
              <a:rPr kumimoji="0" lang="en-US" sz="1800" b="0" i="1" u="none" strike="noStrike" kern="0" cap="none" spc="0" normalizeH="0" baseline="0" noProof="0" dirty="0" err="1" smtClean="0">
                <a:ln>
                  <a:noFill/>
                </a:ln>
                <a:solidFill>
                  <a:prstClr val="black"/>
                </a:solidFill>
                <a:effectLst/>
                <a:uLnTx/>
                <a:uFillTx/>
                <a:latin typeface="STIXMathJax_Main"/>
              </a:rPr>
              <a:t>i</a:t>
            </a:r>
            <a:r>
              <a:rPr kumimoji="0" lang="en-US" sz="1800" b="0" i="0" u="none" strike="noStrike" kern="0" cap="none" spc="0" normalizeH="0" baseline="0" noProof="0" dirty="0" smtClean="0">
                <a:ln>
                  <a:noFill/>
                </a:ln>
                <a:solidFill>
                  <a:prstClr val="black"/>
                </a:solidFill>
                <a:effectLst/>
                <a:uLnTx/>
                <a:uFillTx/>
                <a:latin typeface="STIXMathJax_Main"/>
              </a:rPr>
              <a:t>=1</a:t>
            </a:r>
            <a:r>
              <a:rPr kumimoji="0" lang="en-US" sz="1800" b="0" i="1" u="none" strike="noStrike" kern="0" cap="none" spc="0" normalizeH="0" baseline="0" noProof="0" dirty="0" smtClean="0">
                <a:ln>
                  <a:noFill/>
                </a:ln>
                <a:solidFill>
                  <a:prstClr val="black"/>
                </a:solidFill>
                <a:effectLst/>
                <a:uLnTx/>
                <a:uFillTx/>
                <a:latin typeface="STIXMathJax_Main"/>
              </a:rPr>
              <a:t>kmi</a:t>
            </a:r>
            <a:r>
              <a:rPr kumimoji="0" lang="en-US" sz="1800" b="0" i="0" u="none" strike="noStrike" kern="0" cap="none" spc="0" normalizeH="0" baseline="0" noProof="0" dirty="0" smtClean="0">
                <a:ln>
                  <a:noFill/>
                </a:ln>
                <a:solidFill>
                  <a:prstClr val="black"/>
                </a:solidFill>
                <a:effectLst/>
                <a:uLnTx/>
                <a:uFillTx/>
              </a:rPr>
              <a:t>max∑k∈Kyk∑i=1kmi−∑</a:t>
            </a:r>
            <a:r>
              <a:rPr kumimoji="0" lang="en-US" sz="1800" b="0" i="0" u="none" strike="noStrike" kern="0" cap="none" spc="0" normalizeH="0" baseline="0" noProof="0" dirty="0" err="1" smtClean="0">
                <a:ln>
                  <a:noFill/>
                </a:ln>
                <a:solidFill>
                  <a:prstClr val="black"/>
                </a:solidFill>
                <a:effectLst/>
                <a:uLnTx/>
                <a:uFillTx/>
              </a:rPr>
              <a:t>k∈Kxk∑i</a:t>
            </a:r>
            <a:r>
              <a:rPr kumimoji="0" lang="en-US" sz="1800" b="0" i="0" u="none" strike="noStrike" kern="0" cap="none" spc="0" normalizeH="0" baseline="0" noProof="0" dirty="0" smtClean="0">
                <a:ln>
                  <a:noFill/>
                </a:ln>
                <a:solidFill>
                  <a:prstClr val="black"/>
                </a:solidFill>
                <a:effectLst/>
                <a:uLnTx/>
                <a:uFillTx/>
              </a:rPr>
              <a:t>=1kmi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where </a:t>
            </a:r>
            <a:r>
              <a:rPr kumimoji="0" lang="en-US" sz="1800" b="0" i="1" u="none" strike="noStrike" kern="0" cap="none" spc="0" normalizeH="0" baseline="0" noProof="0" dirty="0" err="1" smtClean="0">
                <a:ln>
                  <a:noFill/>
                </a:ln>
                <a:solidFill>
                  <a:prstClr val="black"/>
                </a:solidFill>
                <a:effectLst/>
                <a:uLnTx/>
                <a:uFillTx/>
                <a:latin typeface="STIXMathJax_Main"/>
              </a:rPr>
              <a:t>mi</a:t>
            </a:r>
            <a:r>
              <a:rPr kumimoji="0" lang="en-US" sz="1800" b="0" i="0" u="none" strike="noStrike" kern="0" cap="none" spc="0" normalizeH="0" baseline="0" noProof="0" dirty="0" err="1" smtClean="0">
                <a:ln>
                  <a:noFill/>
                </a:ln>
                <a:solidFill>
                  <a:prstClr val="black"/>
                </a:solidFill>
                <a:effectLst/>
                <a:uLnTx/>
                <a:uFillTx/>
              </a:rPr>
              <a:t>mi</a:t>
            </a:r>
            <a:r>
              <a:rPr kumimoji="0" lang="en-US" sz="1800" b="0" i="0" u="none" strike="noStrike" kern="0" cap="none" spc="0" normalizeH="0" baseline="0" noProof="0" dirty="0" smtClean="0">
                <a:ln>
                  <a:noFill/>
                </a:ln>
                <a:solidFill>
                  <a:prstClr val="black"/>
                </a:solidFill>
                <a:effectLst/>
                <a:uLnTx/>
                <a:uFillTx/>
              </a:rPr>
              <a:t> is the measured protein mass of gene </a:t>
            </a:r>
            <a:r>
              <a:rPr kumimoji="0" lang="en-US" sz="1800" b="0" i="1" u="none" strike="noStrike" kern="0" cap="none" spc="0" normalizeH="0" baseline="0" noProof="0" dirty="0" smtClean="0">
                <a:ln>
                  <a:noFill/>
                </a:ln>
                <a:solidFill>
                  <a:prstClr val="black"/>
                </a:solidFill>
                <a:effectLst/>
                <a:uLnTx/>
                <a:uFillTx/>
                <a:latin typeface="STIXMathJax_Main"/>
              </a:rPr>
              <a:t>i</a:t>
            </a:r>
            <a:r>
              <a:rPr kumimoji="0" lang="en-US" sz="1800" b="0" i="0" u="none" strike="noStrike" kern="0" cap="none" spc="0" normalizeH="0" baseline="0" noProof="0" dirty="0" smtClean="0">
                <a:ln>
                  <a:noFill/>
                </a:ln>
                <a:solidFill>
                  <a:prstClr val="black"/>
                </a:solidFill>
                <a:effectLst/>
                <a:uLnTx/>
                <a:uFillTx/>
              </a:rPr>
              <a:t>i and </a:t>
            </a:r>
            <a:r>
              <a:rPr kumimoji="0" lang="en-US" sz="1800" b="0" i="0" u="none" strike="noStrike" kern="0" cap="none" spc="0" normalizeH="0" baseline="0" noProof="0" dirty="0" smtClean="0">
                <a:ln>
                  <a:noFill/>
                </a:ln>
                <a:solidFill>
                  <a:prstClr val="black"/>
                </a:solidFill>
                <a:effectLst/>
                <a:uLnTx/>
                <a:uFillTx/>
                <a:latin typeface="STIXMathJax_Operators"/>
              </a:rPr>
              <a:t>∑</a:t>
            </a:r>
            <a:r>
              <a:rPr kumimoji="0" lang="en-US" sz="1800" b="0" i="1" u="none" strike="noStrike" kern="0" cap="none" spc="0" normalizeH="0" baseline="0" noProof="0" dirty="0" err="1" smtClean="0">
                <a:ln>
                  <a:noFill/>
                </a:ln>
                <a:solidFill>
                  <a:prstClr val="black"/>
                </a:solidFill>
                <a:effectLst/>
                <a:uLnTx/>
                <a:uFillTx/>
                <a:latin typeface="STIXMathJax_Main"/>
              </a:rPr>
              <a:t>ki</a:t>
            </a:r>
            <a:r>
              <a:rPr kumimoji="0" lang="en-US" sz="1800" b="0" i="0" u="none" strike="noStrike" kern="0" cap="none" spc="0" normalizeH="0" baseline="0" noProof="0" dirty="0" smtClean="0">
                <a:ln>
                  <a:noFill/>
                </a:ln>
                <a:solidFill>
                  <a:prstClr val="black"/>
                </a:solidFill>
                <a:effectLst/>
                <a:uLnTx/>
                <a:uFillTx/>
                <a:latin typeface="STIXMathJax_Main"/>
              </a:rPr>
              <a:t>=1</a:t>
            </a:r>
            <a:r>
              <a:rPr kumimoji="0" lang="en-US" sz="1800" b="0" i="1" u="none" strike="noStrike" kern="0" cap="none" spc="0" normalizeH="0" baseline="0" noProof="0" dirty="0" smtClean="0">
                <a:ln>
                  <a:noFill/>
                </a:ln>
                <a:solidFill>
                  <a:prstClr val="black"/>
                </a:solidFill>
                <a:effectLst/>
                <a:uLnTx/>
                <a:uFillTx/>
                <a:latin typeface="STIXMathJax_Main"/>
              </a:rPr>
              <a:t>mi</a:t>
            </a:r>
            <a:r>
              <a:rPr kumimoji="0" lang="en-US" sz="1800" b="0" i="0" u="none" strike="noStrike" kern="0" cap="none" spc="0" normalizeH="0" baseline="0" noProof="0" dirty="0" smtClean="0">
                <a:ln>
                  <a:noFill/>
                </a:ln>
                <a:solidFill>
                  <a:prstClr val="black"/>
                </a:solidFill>
                <a:effectLst/>
                <a:uLnTx/>
                <a:uFillTx/>
              </a:rPr>
              <a:t>∑i=1kmi is the cumulative protein mass of all genes from the origin of replication to the </a:t>
            </a:r>
            <a:r>
              <a:rPr kumimoji="0" lang="en-US" sz="1800" b="0" i="1" u="none" strike="noStrike" kern="0" cap="none" spc="0" normalizeH="0" baseline="0" noProof="0" dirty="0" err="1" smtClean="0">
                <a:ln>
                  <a:noFill/>
                </a:ln>
                <a:solidFill>
                  <a:prstClr val="black"/>
                </a:solidFill>
                <a:effectLst/>
                <a:uLnTx/>
                <a:uFillTx/>
                <a:latin typeface="STIXMathJax_Main"/>
              </a:rPr>
              <a:t>k</a:t>
            </a:r>
            <a:r>
              <a:rPr kumimoji="0" lang="en-US" sz="1800" b="0" i="0" u="none" strike="noStrike" kern="0" cap="none" spc="0" normalizeH="0" baseline="0" noProof="0" dirty="0" err="1" smtClean="0">
                <a:ln>
                  <a:noFill/>
                </a:ln>
                <a:solidFill>
                  <a:prstClr val="black"/>
                </a:solidFill>
                <a:effectLst/>
                <a:uLnTx/>
                <a:uFillTx/>
              </a:rPr>
              <a:t>kth</a:t>
            </a:r>
            <a:r>
              <a:rPr kumimoji="0" lang="en-US" sz="1800" b="0" i="0" u="none" strike="noStrike" kern="0" cap="none" spc="0" normalizeH="0" baseline="0" noProof="0" dirty="0" smtClean="0">
                <a:ln>
                  <a:noFill/>
                </a:ln>
                <a:solidFill>
                  <a:prstClr val="black"/>
                </a:solidFill>
                <a:effectLst/>
                <a:uLnTx/>
                <a:uFillTx/>
              </a:rPr>
              <a:t> gene. Since </a:t>
            </a:r>
            <a:r>
              <a:rPr kumimoji="0" lang="en-US" sz="1800" b="0" i="0" u="none" strike="noStrike" kern="0" cap="none" spc="0" normalizeH="0" baseline="0" noProof="0" dirty="0" smtClean="0">
                <a:ln>
                  <a:noFill/>
                </a:ln>
                <a:solidFill>
                  <a:prstClr val="black"/>
                </a:solidFill>
                <a:effectLst/>
                <a:uLnTx/>
                <a:uFillTx/>
                <a:latin typeface="STIXMathJax_Operators"/>
              </a:rPr>
              <a:t>∑</a:t>
            </a:r>
            <a:r>
              <a:rPr kumimoji="0" lang="en-US" sz="1800" b="0" i="1" u="none" strike="noStrike" kern="0" cap="none" spc="0" normalizeH="0" baseline="0" noProof="0" dirty="0" err="1" smtClean="0">
                <a:ln>
                  <a:noFill/>
                </a:ln>
                <a:solidFill>
                  <a:prstClr val="black"/>
                </a:solidFill>
                <a:effectLst/>
                <a:uLnTx/>
                <a:uFillTx/>
                <a:latin typeface="STIXMathJax_Main"/>
              </a:rPr>
              <a:t>k</a:t>
            </a:r>
            <a:r>
              <a:rPr kumimoji="0" lang="en-US" sz="1800" b="0" i="0" u="none" strike="noStrike" kern="0" cap="none" spc="0" normalizeH="0" baseline="0" noProof="0" dirty="0" err="1"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Kxk</a:t>
            </a:r>
            <a:r>
              <a:rPr kumimoji="0" lang="en-US" sz="1800" b="0" i="0" u="none" strike="noStrike" kern="0" cap="none" spc="0" normalizeH="0" baseline="0" noProof="0" dirty="0" smtClean="0">
                <a:ln>
                  <a:noFill/>
                </a:ln>
                <a:solidFill>
                  <a:prstClr val="black"/>
                </a:solidFill>
                <a:effectLst/>
                <a:uLnTx/>
                <a:uFillTx/>
                <a:latin typeface="STIXMathJax_Main"/>
              </a:rPr>
              <a:t>=1</a:t>
            </a:r>
            <a:r>
              <a:rPr kumimoji="0" lang="en-US" sz="1800" b="0" i="0" u="none" strike="noStrike" kern="0" cap="none" spc="0" normalizeH="0" baseline="0" noProof="0" dirty="0" smtClean="0">
                <a:ln>
                  <a:noFill/>
                </a:ln>
                <a:solidFill>
                  <a:prstClr val="black"/>
                </a:solidFill>
                <a:effectLst/>
                <a:uLnTx/>
                <a:uFillTx/>
              </a:rPr>
              <a:t>∑k∈Kxk=1 and By subtracting the cumulative protein mass of the start gene from the cumulative protein mass of the end gene, we obtain the cumulative protein mass of the interval for the optimal solution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We maximize the mass that is knocked out based on absolute quantitative proteomics </a:t>
            </a:r>
            <a:r>
              <a:rPr kumimoji="0" lang="en-US" sz="1800" b="0" i="0" u="none" strike="noStrike" kern="0" cap="none" spc="0" normalizeH="0" baseline="0" noProof="0" dirty="0" smtClean="0">
                <a:ln>
                  <a:noFill/>
                </a:ln>
                <a:solidFill>
                  <a:prstClr val="black"/>
                </a:solidFill>
                <a:effectLst/>
                <a:uLnTx/>
                <a:uFillTx/>
                <a:hlinkClick r:id="rId9"/>
              </a:rPr>
              <a:t>Schmidt et al 2015</a:t>
            </a:r>
            <a:r>
              <a:rPr kumimoji="0" lang="en-US" sz="1800" b="0" i="0" u="none" strike="noStrike" kern="0" cap="none" spc="0" normalizeH="0" baseline="0" noProof="0" dirty="0" smtClean="0">
                <a:ln>
                  <a:noFill/>
                </a:ln>
                <a:solidFill>
                  <a:prstClr val="black"/>
                </a:solidFill>
                <a:effectLst/>
                <a:uLnTx/>
                <a:uFillTx/>
              </a:rPr>
              <a:t> in </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fg</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smtClean="0">
                <a:ln>
                  <a:noFill/>
                </a:ln>
                <a:solidFill>
                  <a:prstClr val="black"/>
                </a:solidFill>
                <a:effectLst/>
                <a:uLnTx/>
                <a:uFillTx/>
                <a:latin typeface="STIXMathJax_Main"/>
              </a:rPr>
              <a:t>cell</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0" u="none" strike="noStrike" kern="0" cap="none" spc="0" normalizeH="0" baseline="0" noProof="0" dirty="0" smtClean="0">
                <a:ln>
                  <a:noFill/>
                </a:ln>
                <a:solidFill>
                  <a:prstClr val="black"/>
                </a:solidFill>
                <a:effectLst/>
                <a:uLnTx/>
                <a:uFillTx/>
              </a:rPr>
              <a:t>(</a:t>
            </a:r>
            <a:r>
              <a:rPr kumimoji="0" lang="en-US" sz="1800" b="0" i="0" u="none" strike="noStrike" kern="0" cap="none" spc="0" normalizeH="0" baseline="0" noProof="0" dirty="0" err="1" smtClean="0">
                <a:ln>
                  <a:noFill/>
                </a:ln>
                <a:solidFill>
                  <a:prstClr val="black"/>
                </a:solidFill>
                <a:effectLst/>
                <a:uLnTx/>
                <a:uFillTx/>
              </a:rPr>
              <a:t>fg</a:t>
            </a:r>
            <a:r>
              <a:rPr kumimoji="0" lang="en-US" sz="1800" b="0" i="0" u="none" strike="noStrike" kern="0" cap="none" spc="0" normalizeH="0" baseline="0" noProof="0" dirty="0" smtClean="0">
                <a:ln>
                  <a:noFill/>
                </a:ln>
                <a:solidFill>
                  <a:prstClr val="black"/>
                </a:solidFill>
                <a:effectLst/>
                <a:uLnTx/>
                <a:uFillTx/>
              </a:rPr>
              <a:t>/cell)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We then run Max mass reclamation iteratively without replacement.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Instead of maximizing the length of the knockout,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STIXMathJax_Main"/>
              </a:rPr>
              <a:t>max</a:t>
            </a:r>
            <a:r>
              <a:rPr kumimoji="0" lang="en-US" sz="1800" b="0" i="0" u="none" strike="noStrike" kern="0" cap="none" spc="0" normalizeH="0" baseline="0" noProof="0" dirty="0" err="1" smtClean="0">
                <a:ln>
                  <a:noFill/>
                </a:ln>
                <a:solidFill>
                  <a:prstClr val="black"/>
                </a:solidFill>
                <a:effectLst/>
                <a:uLnTx/>
                <a:uFillTx/>
                <a:latin typeface="STIXMathJax_Size1"/>
              </a:rPr>
              <a:t>∑</a:t>
            </a:r>
            <a:r>
              <a:rPr kumimoji="0" lang="en-US" sz="1800" b="0" i="1" u="none" strike="noStrike" kern="0" cap="none" spc="0" normalizeH="0" baseline="0" noProof="0" dirty="0" err="1" smtClean="0">
                <a:ln>
                  <a:noFill/>
                </a:ln>
                <a:solidFill>
                  <a:prstClr val="black"/>
                </a:solidFill>
                <a:effectLst/>
                <a:uLnTx/>
                <a:uFillTx/>
                <a:latin typeface="STIXMathJax_Main"/>
              </a:rPr>
              <a:t>k</a:t>
            </a:r>
            <a:r>
              <a:rPr kumimoji="0" lang="en-US" sz="1800" b="0" i="0" u="none" strike="noStrike" kern="0" cap="none" spc="0" normalizeH="0" baseline="0" noProof="0" dirty="0" err="1"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Kykd</a:t>
            </a:r>
            <a:r>
              <a:rPr kumimoji="0" lang="en-US" sz="1800" b="0" i="0" u="none" strike="noStrike" kern="0" cap="none" spc="0" normalizeH="0" baseline="0" noProof="0" dirty="0" err="1" smtClean="0">
                <a:ln>
                  <a:noFill/>
                </a:ln>
                <a:solidFill>
                  <a:prstClr val="black"/>
                </a:solidFill>
                <a:effectLst/>
                <a:uLnTx/>
                <a:uFillTx/>
                <a:latin typeface="STIXMathJax_Variants"/>
              </a:rPr>
              <a:t>′</a:t>
            </a:r>
            <a:r>
              <a:rPr kumimoji="0" lang="en-US" sz="1800" b="0" i="1" u="none" strike="noStrike" kern="0" cap="none" spc="0" normalizeH="0" baseline="0" noProof="0" dirty="0" err="1" smtClean="0">
                <a:ln>
                  <a:noFill/>
                </a:ln>
                <a:solidFill>
                  <a:prstClr val="black"/>
                </a:solidFill>
                <a:effectLst/>
                <a:uLnTx/>
                <a:uFillTx/>
                <a:latin typeface="STIXMathJax_Main"/>
              </a:rPr>
              <a:t>k</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0" u="none" strike="noStrike" kern="0" cap="none" spc="0" normalizeH="0" baseline="0" noProof="0" dirty="0" smtClean="0">
                <a:ln>
                  <a:noFill/>
                </a:ln>
                <a:solidFill>
                  <a:prstClr val="black"/>
                </a:solidFill>
                <a:effectLst/>
                <a:uLnTx/>
                <a:uFillTx/>
                <a:latin typeface="STIXMathJax_Size1"/>
              </a:rPr>
              <a:t>∑</a:t>
            </a:r>
            <a:r>
              <a:rPr kumimoji="0" lang="en-US" sz="1800" b="0" i="1" u="none" strike="noStrike" kern="0" cap="none" spc="0" normalizeH="0" baseline="0" noProof="0" dirty="0" err="1" smtClean="0">
                <a:ln>
                  <a:noFill/>
                </a:ln>
                <a:solidFill>
                  <a:prstClr val="black"/>
                </a:solidFill>
                <a:effectLst/>
                <a:uLnTx/>
                <a:uFillTx/>
                <a:latin typeface="STIXMathJax_Main"/>
              </a:rPr>
              <a:t>k</a:t>
            </a:r>
            <a:r>
              <a:rPr kumimoji="0" lang="en-US" sz="1800" b="0" i="0" u="none" strike="noStrike" kern="0" cap="none" spc="0" normalizeH="0" baseline="0" noProof="0" dirty="0" err="1"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Kxkdk</a:t>
            </a:r>
            <a:endParaRPr kumimoji="0" lang="en-US" sz="1800" b="0" i="0" u="none" strike="noStrike" kern="0" cap="none" spc="0" normalizeH="0" baseline="0" noProof="0" dirty="0" smtClean="0">
              <a:ln>
                <a:noFill/>
              </a:ln>
              <a:solidFill>
                <a:prstClr val="black"/>
              </a:solidFill>
              <a:effectLst/>
              <a:uLnTx/>
              <a:uFillTx/>
            </a:endParaRPr>
          </a:p>
        </p:txBody>
      </p:sp>
      <p:sp>
        <p:nvSpPr>
          <p:cNvPr id="60" name="Rectangle 59">
            <a:extLst>
              <a:ext uri="{FF2B5EF4-FFF2-40B4-BE49-F238E27FC236}">
                <a16:creationId xmlns="" xmlns:a16="http://schemas.microsoft.com/office/drawing/2014/main" id="{0270613A-4307-8E46-8CFB-2F53394EADDE}"/>
              </a:ext>
            </a:extLst>
          </p:cNvPr>
          <p:cNvSpPr/>
          <p:nvPr/>
        </p:nvSpPr>
        <p:spPr>
          <a:xfrm>
            <a:off x="533400" y="15336083"/>
            <a:ext cx="11277600" cy="34163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black"/>
                </a:solidFill>
                <a:effectLst/>
                <a:uLnTx/>
                <a:uFillTx/>
              </a:rPr>
              <a:t>  Given molar percentage measurements from step N, run </a:t>
            </a:r>
            <a:r>
              <a:rPr kumimoji="0" lang="en-US" sz="1800" b="0" i="0" u="none" strike="noStrike" kern="0" cap="none" spc="0" normalizeH="0" baseline="0" noProof="0" dirty="0" err="1" smtClean="0">
                <a:ln>
                  <a:noFill/>
                </a:ln>
                <a:solidFill>
                  <a:prstClr val="black"/>
                </a:solidFill>
                <a:effectLst/>
                <a:uLnTx/>
                <a:uFillTx/>
              </a:rPr>
              <a:t>MaxMass</a:t>
            </a:r>
            <a:r>
              <a:rPr kumimoji="0" lang="en-US" sz="1800" b="0" i="0" u="none" strike="noStrike" kern="0" cap="none" spc="0" normalizeH="0" baseline="0" noProof="0" dirty="0" smtClean="0">
                <a:ln>
                  <a:noFill/>
                </a:ln>
                <a:solidFill>
                  <a:prstClr val="black"/>
                </a:solidFill>
                <a:effectLst/>
                <a:uLnTx/>
                <a:uFillTx/>
              </a:rPr>
              <a:t> (our modified version of </a:t>
            </a:r>
            <a:r>
              <a:rPr kumimoji="0" lang="en-US" sz="1800" b="0" i="0" u="none" strike="noStrike" kern="0" cap="none" spc="0" normalizeH="0" baseline="0" noProof="0" dirty="0" err="1" smtClean="0">
                <a:ln>
                  <a:noFill/>
                </a:ln>
                <a:solidFill>
                  <a:prstClr val="black"/>
                </a:solidFill>
                <a:effectLst/>
                <a:uLnTx/>
                <a:uFillTx/>
              </a:rPr>
              <a:t>MinGenome</a:t>
            </a:r>
            <a:r>
              <a:rPr kumimoji="0" lang="en-US" sz="1800" b="0" i="0" u="none" strike="noStrike" kern="0" cap="none" spc="0" normalizeH="0" baseline="0" noProof="0" dirty="0" smtClean="0">
                <a:ln>
                  <a:noFill/>
                </a:ln>
                <a:solidFill>
                  <a:prstClr val="black"/>
                </a:solidFill>
                <a:effectLst/>
                <a:uLnTx/>
                <a:uFillTx/>
              </a:rPr>
              <a:t>) using those molar percentages to predict which genes should be knocked out in step N+1. Compare our </a:t>
            </a:r>
            <a:r>
              <a:rPr kumimoji="0" lang="en-US" sz="1800" b="0" i="0" u="none" strike="noStrike" kern="0" cap="none" spc="0" normalizeH="0" baseline="0" noProof="0" dirty="0" err="1" smtClean="0">
                <a:ln>
                  <a:noFill/>
                </a:ln>
                <a:solidFill>
                  <a:prstClr val="black"/>
                </a:solidFill>
                <a:effectLst/>
                <a:uLnTx/>
                <a:uFillTx/>
              </a:rPr>
              <a:t>MaxMass</a:t>
            </a:r>
            <a:r>
              <a:rPr kumimoji="0" lang="en-US" sz="1800" b="0" i="0" u="none" strike="noStrike" kern="0" cap="none" spc="0" normalizeH="0" baseline="0" noProof="0" dirty="0" smtClean="0">
                <a:ln>
                  <a:noFill/>
                </a:ln>
                <a:solidFill>
                  <a:prstClr val="black"/>
                </a:solidFill>
                <a:effectLst/>
                <a:uLnTx/>
                <a:uFillTx/>
              </a:rPr>
              <a:t> predictions with the choice of actual step N+1 and </a:t>
            </a:r>
            <a:r>
              <a:rPr kumimoji="0" lang="en-US" sz="1800" b="0" i="0" u="none" strike="noStrike" kern="0" cap="none" spc="0" normalizeH="0" baseline="0" noProof="0" dirty="0" err="1" smtClean="0">
                <a:ln>
                  <a:noFill/>
                </a:ln>
                <a:solidFill>
                  <a:prstClr val="black"/>
                </a:solidFill>
                <a:effectLst/>
                <a:uLnTx/>
                <a:uFillTx/>
              </a:rPr>
              <a:t>MinGenome</a:t>
            </a:r>
            <a:r>
              <a:rPr kumimoji="0" lang="en-US" sz="1800" b="0" i="0" u="none" strike="noStrike" kern="0" cap="none" spc="0" normalizeH="0" baseline="0" noProof="0" dirty="0" smtClean="0">
                <a:ln>
                  <a:noFill/>
                </a:ln>
                <a:solidFill>
                  <a:prstClr val="black"/>
                </a:solidFill>
                <a:effectLst/>
                <a:uLnTx/>
                <a:uFillTx/>
              </a:rPr>
              <a:t> step to see how similar they are</a:t>
            </a:r>
          </a:p>
          <a:p>
            <a:pPr marL="0" marR="0" lvl="0" indent="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black"/>
                </a:solidFill>
                <a:effectLst/>
                <a:uLnTx/>
                <a:uFillTx/>
              </a:rPr>
              <a:t>      Take the </a:t>
            </a:r>
            <a:r>
              <a:rPr kumimoji="0" lang="en-US" sz="1800" b="0" i="0" u="none" strike="noStrike" kern="0" cap="none" spc="0" normalizeH="0" baseline="0" noProof="0" dirty="0" err="1" smtClean="0">
                <a:ln>
                  <a:noFill/>
                </a:ln>
                <a:solidFill>
                  <a:prstClr val="black"/>
                </a:solidFill>
                <a:effectLst/>
                <a:uLnTx/>
                <a:uFillTx/>
              </a:rPr>
              <a:t>iBAQ</a:t>
            </a:r>
            <a:r>
              <a:rPr kumimoji="0" lang="en-US" sz="1800" b="0" i="0" u="none" strike="noStrike" kern="0" cap="none" spc="0" normalizeH="0" baseline="0" noProof="0" dirty="0" smtClean="0">
                <a:ln>
                  <a:noFill/>
                </a:ln>
                <a:solidFill>
                  <a:prstClr val="black"/>
                </a:solidFill>
                <a:effectLst/>
                <a:uLnTx/>
                <a:uFillTx/>
              </a:rPr>
              <a:t> measurements for step N, remove all genes that were knocked out in actual step N+1   and recalculate the molar percentage. Compare with actual molar percentages in step N+1 using </a:t>
            </a:r>
            <a:r>
              <a:rPr kumimoji="0" lang="en-US" sz="1800" b="0" i="0" u="none" strike="noStrike" kern="0" cap="none" spc="0" normalizeH="0" baseline="0" noProof="0" dirty="0" smtClean="0">
                <a:ln>
                  <a:noFill/>
                </a:ln>
                <a:solidFill>
                  <a:prstClr val="black"/>
                </a:solidFill>
                <a:effectLst/>
                <a:uLnTx/>
                <a:uFillTx/>
                <a:hlinkClick r:id="rId10"/>
              </a:rPr>
              <a:t>KL divergence</a:t>
            </a:r>
            <a:r>
              <a:rPr kumimoji="0" lang="en-US" sz="1800" b="0" i="0" u="none" strike="noStrike" kern="0" cap="none" spc="0" normalizeH="0" baseline="0" noProof="0" dirty="0" smtClean="0">
                <a:ln>
                  <a:noFill/>
                </a:ln>
                <a:solidFill>
                  <a:prstClr val="black"/>
                </a:solidFill>
                <a:effectLst/>
                <a:uLnTx/>
                <a:uFillTx/>
              </a:rPr>
              <a:t> </a:t>
            </a:r>
            <a:endParaRPr kumimoji="0" lang="en-US" sz="1800" b="0" i="1" u="none" strike="noStrike" kern="0" cap="none" spc="0" normalizeH="0" baseline="0" noProof="0" dirty="0" smtClean="0">
              <a:ln>
                <a:noFill/>
              </a:ln>
              <a:solidFill>
                <a:prstClr val="black"/>
              </a:solidFill>
              <a:effectLst/>
              <a:uLnTx/>
              <a:uFillTx/>
              <a:latin typeface="STIXMathJax_Main"/>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prstClr val="black"/>
                </a:solidFill>
                <a:effectLst/>
                <a:uLnTx/>
                <a:uFillTx/>
                <a:latin typeface="STIXMathJax_Main"/>
              </a:rPr>
              <a:t>DKL</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smtClean="0">
                <a:ln>
                  <a:noFill/>
                </a:ln>
                <a:solidFill>
                  <a:prstClr val="black"/>
                </a:solidFill>
                <a:effectLst/>
                <a:uLnTx/>
                <a:uFillTx/>
                <a:latin typeface="STIXMathJax_Main"/>
              </a:rPr>
              <a:t>P</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smtClean="0">
                <a:ln>
                  <a:noFill/>
                </a:ln>
                <a:solidFill>
                  <a:prstClr val="black"/>
                </a:solidFill>
                <a:effectLst/>
                <a:uLnTx/>
                <a:uFillTx/>
                <a:latin typeface="STIXMathJax_Main"/>
              </a:rPr>
              <a:t>Q</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0" u="none" strike="noStrike" kern="0" cap="none" spc="0" normalizeH="0" baseline="0" noProof="0" dirty="0" smtClean="0">
                <a:ln>
                  <a:noFill/>
                </a:ln>
                <a:solidFill>
                  <a:prstClr val="black"/>
                </a:solidFill>
                <a:effectLst/>
                <a:uLnTx/>
                <a:uFillTx/>
                <a:latin typeface="STIXMathJax_Size1"/>
              </a:rPr>
              <a:t>∑</a:t>
            </a:r>
            <a:r>
              <a:rPr kumimoji="0" lang="en-US" sz="1800" b="0" i="1" u="none" strike="noStrike" kern="0" cap="none" spc="0" normalizeH="0" baseline="0" noProof="0" dirty="0" err="1" smtClean="0">
                <a:ln>
                  <a:noFill/>
                </a:ln>
                <a:solidFill>
                  <a:prstClr val="black"/>
                </a:solidFill>
                <a:effectLst/>
                <a:uLnTx/>
                <a:uFillTx/>
                <a:latin typeface="STIXMathJax_Main"/>
              </a:rPr>
              <a:t>iP</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i</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0" u="none" strike="noStrike" kern="0" cap="none" spc="0" normalizeH="0" baseline="0" noProof="0" dirty="0" err="1" smtClean="0">
                <a:ln>
                  <a:noFill/>
                </a:ln>
                <a:solidFill>
                  <a:prstClr val="black"/>
                </a:solidFill>
                <a:effectLst/>
                <a:uLnTx/>
                <a:uFillTx/>
                <a:latin typeface="STIXMathJax_Main"/>
              </a:rPr>
              <a:t>log</a:t>
            </a:r>
            <a:r>
              <a:rPr kumimoji="0" lang="en-US" sz="1800" b="0" i="1" u="none" strike="noStrike" kern="0" cap="none" spc="0" normalizeH="0" baseline="0" noProof="0" dirty="0" err="1" smtClean="0">
                <a:ln>
                  <a:noFill/>
                </a:ln>
                <a:solidFill>
                  <a:prstClr val="black"/>
                </a:solidFill>
                <a:effectLst/>
                <a:uLnTx/>
                <a:uFillTx/>
                <a:latin typeface="STIXMathJax_Main"/>
              </a:rPr>
              <a:t>Q</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i</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smtClean="0">
                <a:ln>
                  <a:noFill/>
                </a:ln>
                <a:solidFill>
                  <a:prstClr val="black"/>
                </a:solidFill>
                <a:effectLst/>
                <a:uLnTx/>
                <a:uFillTx/>
                <a:latin typeface="STIXMathJax_Main"/>
              </a:rPr>
              <a:t>P</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i</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0" u="none" strike="noStrike" kern="0" cap="none" spc="0" normalizeH="0" baseline="0" noProof="0" dirty="0" smtClean="0">
                <a:ln>
                  <a:noFill/>
                </a:ln>
                <a:solidFill>
                  <a:prstClr val="black"/>
                </a:solidFill>
                <a:effectLst/>
                <a:uLnTx/>
                <a:uFillTx/>
              </a:rPr>
              <a:t>DKL(P∥Q)=−∑</a:t>
            </a:r>
            <a:r>
              <a:rPr kumimoji="0" lang="en-US" sz="1800" b="0" i="0" u="none" strike="noStrike" kern="0" cap="none" spc="0" normalizeH="0" baseline="0" noProof="0" dirty="0" err="1" smtClean="0">
                <a:ln>
                  <a:noFill/>
                </a:ln>
                <a:solidFill>
                  <a:prstClr val="black"/>
                </a:solidFill>
                <a:effectLst/>
                <a:uLnTx/>
                <a:uFillTx/>
              </a:rPr>
              <a:t>iP</a:t>
            </a:r>
            <a:r>
              <a:rPr kumimoji="0" lang="en-US" sz="1800" b="0" i="0" u="none" strike="noStrike" kern="0" cap="none" spc="0" normalizeH="0" baseline="0" noProof="0" dirty="0" smtClean="0">
                <a:ln>
                  <a:noFill/>
                </a:ln>
                <a:solidFill>
                  <a:prstClr val="black"/>
                </a:solidFill>
                <a:effectLst/>
                <a:uLnTx/>
                <a:uFillTx/>
              </a:rPr>
              <a:t>(</a:t>
            </a:r>
            <a:r>
              <a:rPr kumimoji="0" lang="en-US" sz="1800" b="0" i="0" u="none" strike="noStrike" kern="0" cap="none" spc="0" normalizeH="0" baseline="0" noProof="0" dirty="0" err="1" smtClean="0">
                <a:ln>
                  <a:noFill/>
                </a:ln>
                <a:solidFill>
                  <a:prstClr val="black"/>
                </a:solidFill>
                <a:effectLst/>
                <a:uLnTx/>
                <a:uFillTx/>
              </a:rPr>
              <a:t>i</a:t>
            </a:r>
            <a:r>
              <a:rPr kumimoji="0" lang="en-US" sz="1800" b="0" i="0" u="none" strike="noStrike" kern="0" cap="none" spc="0" normalizeH="0" baseline="0" noProof="0" dirty="0" smtClean="0">
                <a:ln>
                  <a:noFill/>
                </a:ln>
                <a:solidFill>
                  <a:prstClr val="black"/>
                </a:solidFill>
                <a:effectLst/>
                <a:uLnTx/>
                <a:uFillTx/>
              </a:rPr>
              <a:t>)</a:t>
            </a:r>
            <a:r>
              <a:rPr kumimoji="0" lang="en-US" sz="1800" b="0" i="0" u="none" strike="noStrike" kern="0" cap="none" spc="0" normalizeH="0" baseline="0" noProof="0" dirty="0" err="1" smtClean="0">
                <a:ln>
                  <a:noFill/>
                </a:ln>
                <a:solidFill>
                  <a:prstClr val="black"/>
                </a:solidFill>
                <a:effectLst/>
                <a:uLnTx/>
                <a:uFillTx/>
              </a:rPr>
              <a:t>log⁡Q</a:t>
            </a:r>
            <a:r>
              <a:rPr kumimoji="0" lang="en-US" sz="1800" b="0" i="0" u="none" strike="noStrike" kern="0" cap="none" spc="0" normalizeH="0" baseline="0" noProof="0" dirty="0" smtClean="0">
                <a:ln>
                  <a:noFill/>
                </a:ln>
                <a:solidFill>
                  <a:prstClr val="black"/>
                </a:solidFill>
                <a:effectLst/>
                <a:uLnTx/>
                <a:uFillTx/>
              </a:rPr>
              <a:t>(</a:t>
            </a:r>
            <a:r>
              <a:rPr kumimoji="0" lang="en-US" sz="1800" b="0" i="0" u="none" strike="noStrike" kern="0" cap="none" spc="0" normalizeH="0" baseline="0" noProof="0" dirty="0" err="1" smtClean="0">
                <a:ln>
                  <a:noFill/>
                </a:ln>
                <a:solidFill>
                  <a:prstClr val="black"/>
                </a:solidFill>
                <a:effectLst/>
                <a:uLnTx/>
                <a:uFillTx/>
              </a:rPr>
              <a:t>i</a:t>
            </a:r>
            <a:r>
              <a:rPr kumimoji="0" lang="en-US" sz="1800" b="0" i="0" u="none" strike="noStrike" kern="0" cap="none" spc="0" normalizeH="0" baseline="0" noProof="0" dirty="0" smtClean="0">
                <a:ln>
                  <a:noFill/>
                </a:ln>
                <a:solidFill>
                  <a:prstClr val="black"/>
                </a:solidFill>
                <a:effectLst/>
                <a:uLnTx/>
                <a:uFillTx/>
              </a:rPr>
              <a:t>)P(</a:t>
            </a:r>
            <a:r>
              <a:rPr kumimoji="0" lang="en-US" sz="1800" b="0" i="0" u="none" strike="noStrike" kern="0" cap="none" spc="0" normalizeH="0" baseline="0" noProof="0" dirty="0" err="1" smtClean="0">
                <a:ln>
                  <a:noFill/>
                </a:ln>
                <a:solidFill>
                  <a:prstClr val="black"/>
                </a:solidFill>
                <a:effectLst/>
                <a:uLnTx/>
                <a:uFillTx/>
              </a:rPr>
              <a:t>i</a:t>
            </a:r>
            <a:r>
              <a:rPr kumimoji="0" lang="en-US" sz="1800" b="0" i="0" u="none" strike="noStrike" kern="0" cap="none" spc="0" normalizeH="0" baseline="0" noProof="0" dirty="0" smtClean="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or even more simply the Euclidean distance metric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smtClean="0">
                <a:ln>
                  <a:noFill/>
                </a:ln>
                <a:solidFill>
                  <a:prstClr val="black"/>
                </a:solidFill>
                <a:effectLst/>
                <a:uLnTx/>
                <a:uFillTx/>
                <a:latin typeface="STIXMathJax_Main"/>
              </a:rPr>
              <a:t>D</a:t>
            </a:r>
            <a:r>
              <a:rPr kumimoji="0" lang="en-US" sz="1800" b="0" i="0" u="none" strike="noStrike" kern="0" cap="none" spc="0" normalizeH="0" baseline="0" noProof="0" dirty="0" smtClean="0">
                <a:ln>
                  <a:noFill/>
                </a:ln>
                <a:solidFill>
                  <a:prstClr val="black"/>
                </a:solidFill>
                <a:effectLst/>
                <a:uLnTx/>
                <a:uFillTx/>
                <a:latin typeface="STIXMathJax_Main"/>
              </a:rPr>
              <a:t>2(</a:t>
            </a:r>
            <a:r>
              <a:rPr kumimoji="0" lang="en-US" sz="1800" b="0" i="1" u="none" strike="noStrike" kern="0" cap="none" spc="0" normalizeH="0" baseline="0" noProof="0" dirty="0" smtClean="0">
                <a:ln>
                  <a:noFill/>
                </a:ln>
                <a:solidFill>
                  <a:prstClr val="black"/>
                </a:solidFill>
                <a:effectLst/>
                <a:uLnTx/>
                <a:uFillTx/>
                <a:latin typeface="STIXMathJax_Main"/>
              </a:rPr>
              <a:t>P</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smtClean="0">
                <a:ln>
                  <a:noFill/>
                </a:ln>
                <a:solidFill>
                  <a:prstClr val="black"/>
                </a:solidFill>
                <a:effectLst/>
                <a:uLnTx/>
                <a:uFillTx/>
                <a:latin typeface="STIXMathJax_Main"/>
              </a:rPr>
              <a:t>Q</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0" u="none" strike="noStrike" kern="0" cap="none" spc="0" normalizeH="0" baseline="0" noProof="0" dirty="0" smtClean="0">
                <a:ln>
                  <a:noFill/>
                </a:ln>
                <a:solidFill>
                  <a:prstClr val="black"/>
                </a:solidFill>
                <a:effectLst/>
                <a:uLnTx/>
                <a:uFillTx/>
                <a:latin typeface="STIXMathJax_Size1"/>
              </a:rPr>
              <a:t>∑</a:t>
            </a:r>
            <a:r>
              <a:rPr kumimoji="0" lang="en-US" sz="1800" b="0" i="1" u="none" strike="noStrike" kern="0" cap="none" spc="0" normalizeH="0" baseline="0" noProof="0" dirty="0" err="1" smtClean="0">
                <a:ln>
                  <a:noFill/>
                </a:ln>
                <a:solidFill>
                  <a:prstClr val="black"/>
                </a:solidFill>
                <a:effectLst/>
                <a:uLnTx/>
                <a:uFillTx/>
                <a:latin typeface="STIXMathJax_Main"/>
              </a:rPr>
              <a:t>i</a:t>
            </a:r>
            <a:r>
              <a:rPr kumimoji="0" lang="en-US" sz="1800" b="0" i="0" u="none" strike="noStrike" kern="0" cap="none" spc="0" normalizeH="0" baseline="0" noProof="0" dirty="0" err="1" smtClean="0">
                <a:ln>
                  <a:noFill/>
                </a:ln>
                <a:solidFill>
                  <a:prstClr val="black"/>
                </a:solidFill>
                <a:effectLst/>
                <a:uLnTx/>
                <a:uFillTx/>
                <a:latin typeface="STIXMathJax_Main"/>
              </a:rPr>
              <a:t>∥</a:t>
            </a:r>
            <a:r>
              <a:rPr kumimoji="0" lang="en-US" sz="1800" b="0" i="1" u="none" strike="noStrike" kern="0" cap="none" spc="0" normalizeH="0" baseline="0" noProof="0" dirty="0" err="1" smtClean="0">
                <a:ln>
                  <a:noFill/>
                </a:ln>
                <a:solidFill>
                  <a:prstClr val="black"/>
                </a:solidFill>
                <a:effectLst/>
                <a:uLnTx/>
                <a:uFillTx/>
                <a:latin typeface="STIXMathJax_Main"/>
              </a:rPr>
              <a:t>P</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smtClean="0">
                <a:ln>
                  <a:noFill/>
                </a:ln>
                <a:solidFill>
                  <a:prstClr val="black"/>
                </a:solidFill>
                <a:effectLst/>
                <a:uLnTx/>
                <a:uFillTx/>
                <a:latin typeface="STIXMathJax_Main"/>
              </a:rPr>
              <a:t>i</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smtClean="0">
                <a:ln>
                  <a:noFill/>
                </a:ln>
                <a:solidFill>
                  <a:prstClr val="black"/>
                </a:solidFill>
                <a:effectLst/>
                <a:uLnTx/>
                <a:uFillTx/>
                <a:latin typeface="STIXMathJax_Main"/>
              </a:rPr>
              <a:t>Q</a:t>
            </a:r>
            <a:r>
              <a:rPr kumimoji="0" lang="en-US" sz="1800" b="0" i="0" u="none" strike="noStrike" kern="0" cap="none" spc="0" normalizeH="0" baseline="0" noProof="0" dirty="0" smtClean="0">
                <a:ln>
                  <a:noFill/>
                </a:ln>
                <a:solidFill>
                  <a:prstClr val="black"/>
                </a:solidFill>
                <a:effectLst/>
                <a:uLnTx/>
                <a:uFillTx/>
                <a:latin typeface="STIXMathJax_Main"/>
              </a:rPr>
              <a:t>(</a:t>
            </a:r>
            <a:r>
              <a:rPr kumimoji="0" lang="en-US" sz="1800" b="0" i="1" u="none" strike="noStrike" kern="0" cap="none" spc="0" normalizeH="0" baseline="0" noProof="0" dirty="0" smtClean="0">
                <a:ln>
                  <a:noFill/>
                </a:ln>
                <a:solidFill>
                  <a:prstClr val="black"/>
                </a:solidFill>
                <a:effectLst/>
                <a:uLnTx/>
                <a:uFillTx/>
                <a:latin typeface="STIXMathJax_Main"/>
              </a:rPr>
              <a:t>i</a:t>
            </a:r>
            <a:r>
              <a:rPr kumimoji="0" lang="en-US" sz="1800" b="0" i="0" u="none" strike="noStrike" kern="0" cap="none" spc="0" normalizeH="0" baseline="0" noProof="0" dirty="0" smtClean="0">
                <a:ln>
                  <a:noFill/>
                </a:ln>
                <a:solidFill>
                  <a:prstClr val="black"/>
                </a:solidFill>
                <a:effectLst/>
                <a:uLnTx/>
                <a:uFillTx/>
                <a:latin typeface="STIXMathJax_Main"/>
              </a:rPr>
              <a:t>)∥2</a:t>
            </a:r>
            <a:r>
              <a:rPr kumimoji="0" lang="en-US" sz="1800" b="0" i="0" u="none" strike="noStrike" kern="0" cap="none" spc="0" normalizeH="0" baseline="0" noProof="0" dirty="0" smtClean="0">
                <a:ln>
                  <a:noFill/>
                </a:ln>
                <a:solidFill>
                  <a:prstClr val="black"/>
                </a:solidFill>
                <a:effectLst/>
                <a:uLnTx/>
                <a:uFillTx/>
              </a:rPr>
              <a:t>D2(P,Q)=∑</a:t>
            </a:r>
            <a:r>
              <a:rPr kumimoji="0" lang="en-US" sz="1800" b="0" i="0" u="none" strike="noStrike" kern="0" cap="none" spc="0" normalizeH="0" baseline="0" noProof="0" dirty="0" err="1" smtClean="0">
                <a:ln>
                  <a:noFill/>
                </a:ln>
                <a:solidFill>
                  <a:prstClr val="black"/>
                </a:solidFill>
                <a:effectLst/>
                <a:uLnTx/>
                <a:uFillTx/>
              </a:rPr>
              <a:t>i∥P</a:t>
            </a:r>
            <a:r>
              <a:rPr kumimoji="0" lang="en-US" sz="1800" b="0" i="0" u="none" strike="noStrike" kern="0" cap="none" spc="0" normalizeH="0" baseline="0" noProof="0" dirty="0" smtClean="0">
                <a:ln>
                  <a:noFill/>
                </a:ln>
                <a:solidFill>
                  <a:prstClr val="black"/>
                </a:solidFill>
                <a:effectLst/>
                <a:uLnTx/>
                <a:uFillTx/>
              </a:rPr>
              <a:t>(i)−Q(i)∥2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where </a:t>
            </a:r>
            <a:r>
              <a:rPr kumimoji="0" lang="en-US" sz="1800" b="0" i="1" u="none" strike="noStrike" kern="0" cap="none" spc="0" normalizeH="0" baseline="0" noProof="0" dirty="0" smtClean="0">
                <a:ln>
                  <a:noFill/>
                </a:ln>
                <a:solidFill>
                  <a:prstClr val="black"/>
                </a:solidFill>
                <a:effectLst/>
                <a:uLnTx/>
                <a:uFillTx/>
                <a:latin typeface="STIXMathJax_Main"/>
              </a:rPr>
              <a:t>P</a:t>
            </a:r>
            <a:r>
              <a:rPr kumimoji="0" lang="en-US" sz="1800" b="0" i="0" u="none" strike="noStrike" kern="0" cap="none" spc="0" normalizeH="0" baseline="0" noProof="0" dirty="0" smtClean="0">
                <a:ln>
                  <a:noFill/>
                </a:ln>
                <a:solidFill>
                  <a:prstClr val="black"/>
                </a:solidFill>
                <a:effectLst/>
                <a:uLnTx/>
                <a:uFillTx/>
              </a:rPr>
              <a:t>P is the actual molar percentages and </a:t>
            </a:r>
            <a:r>
              <a:rPr kumimoji="0" lang="en-US" sz="1800" b="0" i="1" u="none" strike="noStrike" kern="0" cap="none" spc="0" normalizeH="0" baseline="0" noProof="0" dirty="0" smtClean="0">
                <a:ln>
                  <a:noFill/>
                </a:ln>
                <a:solidFill>
                  <a:prstClr val="black"/>
                </a:solidFill>
                <a:effectLst/>
                <a:uLnTx/>
                <a:uFillTx/>
                <a:latin typeface="STIXMathJax_Main"/>
              </a:rPr>
              <a:t>Q</a:t>
            </a:r>
            <a:r>
              <a:rPr kumimoji="0" lang="en-US" sz="1800" b="0" i="0" u="none" strike="noStrike" kern="0" cap="none" spc="0" normalizeH="0" baseline="0" noProof="0" dirty="0" smtClean="0">
                <a:ln>
                  <a:noFill/>
                </a:ln>
                <a:solidFill>
                  <a:prstClr val="black"/>
                </a:solidFill>
                <a:effectLst/>
                <a:uLnTx/>
                <a:uFillTx/>
              </a:rPr>
              <a:t>Q is the predicted molar percentage. This gives us a measure of how much protein expression changed as a result of the knockouts. If </a:t>
            </a:r>
            <a:r>
              <a:rPr kumimoji="0" lang="en-US" sz="1800" b="0" i="1" u="none" strike="noStrike" kern="0" cap="none" spc="0" normalizeH="0" baseline="0" noProof="0" dirty="0" smtClean="0">
                <a:ln>
                  <a:noFill/>
                </a:ln>
                <a:solidFill>
                  <a:prstClr val="black"/>
                </a:solidFill>
                <a:effectLst/>
                <a:uLnTx/>
                <a:uFillTx/>
                <a:latin typeface="STIXMathJax_Main"/>
              </a:rPr>
              <a:t>DKL</a:t>
            </a:r>
            <a:r>
              <a:rPr kumimoji="0" lang="en-US" sz="1800" b="0" i="0" u="none" strike="noStrike" kern="0" cap="none" spc="0" normalizeH="0" baseline="0" noProof="0" dirty="0" smtClean="0">
                <a:ln>
                  <a:noFill/>
                </a:ln>
                <a:solidFill>
                  <a:prstClr val="black"/>
                </a:solidFill>
                <a:effectLst/>
                <a:uLnTx/>
                <a:uFillTx/>
                <a:latin typeface="STIXMathJax_Main"/>
              </a:rPr>
              <a:t>=0</a:t>
            </a:r>
            <a:r>
              <a:rPr kumimoji="0" lang="en-US" sz="1800" b="0" i="0" u="none" strike="noStrike" kern="0" cap="none" spc="0" normalizeH="0" baseline="0" noProof="0" dirty="0" smtClean="0">
                <a:ln>
                  <a:noFill/>
                </a:ln>
                <a:solidFill>
                  <a:prstClr val="black"/>
                </a:solidFill>
                <a:effectLst/>
                <a:uLnTx/>
                <a:uFillTx/>
              </a:rPr>
              <a:t>DKL=0 then it is an exact match. If it is greater than This doesn't tell us how much protein capacity we reclaimed, but it will give us an idea of how valid our assumptions are for using molar percentage to choose which genes to knock out.</a:t>
            </a:r>
          </a:p>
        </p:txBody>
      </p:sp>
      <p:sp>
        <p:nvSpPr>
          <p:cNvPr id="61" name="Title 1">
            <a:extLst>
              <a:ext uri="{FF2B5EF4-FFF2-40B4-BE49-F238E27FC236}">
                <a16:creationId xmlns="" xmlns:a16="http://schemas.microsoft.com/office/drawing/2014/main" id="{C0766C36-F4B1-A04F-8843-E9DAFA995723}"/>
              </a:ext>
            </a:extLst>
          </p:cNvPr>
          <p:cNvSpPr txBox="1">
            <a:spLocks/>
          </p:cNvSpPr>
          <p:nvPr/>
        </p:nvSpPr>
        <p:spPr>
          <a:xfrm>
            <a:off x="19735800" y="140105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ea typeface="+mj-ea"/>
                <a:cs typeface="+mj-cs"/>
              </a:rPr>
              <a:t>Questions? </a:t>
            </a:r>
            <a:endParaRPr kumimoji="0" lang="en-US" sz="4400" b="0"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
        <p:nvSpPr>
          <p:cNvPr id="62" name="Rectangle 61">
            <a:extLst>
              <a:ext uri="{FF2B5EF4-FFF2-40B4-BE49-F238E27FC236}">
                <a16:creationId xmlns="" xmlns:a16="http://schemas.microsoft.com/office/drawing/2014/main" id="{C68FC13C-4317-9E45-BFE8-7EEE983CC484}"/>
              </a:ext>
            </a:extLst>
          </p:cNvPr>
          <p:cNvSpPr/>
          <p:nvPr/>
        </p:nvSpPr>
        <p:spPr>
          <a:xfrm>
            <a:off x="19392900" y="15637481"/>
            <a:ext cx="11201400" cy="3416320"/>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srgbClr val="000000"/>
                </a:solidFill>
                <a:effectLst/>
                <a:uLnTx/>
                <a:uFillTx/>
              </a:rPr>
              <a:t>Any genes that were knocked out in one of the KHK steps  and never appears in the </a:t>
            </a:r>
            <a:r>
              <a:rPr kumimoji="0" lang="en-US" sz="1800" b="0" i="0" u="none" strike="noStrike" kern="0" cap="none" spc="0" normalizeH="0" baseline="0" noProof="0" dirty="0" err="1" smtClean="0">
                <a:ln>
                  <a:noFill/>
                </a:ln>
                <a:solidFill>
                  <a:srgbClr val="000000"/>
                </a:solidFill>
                <a:effectLst/>
                <a:uLnTx/>
                <a:uFillTx/>
              </a:rPr>
              <a:t>iBAQ</a:t>
            </a:r>
            <a:r>
              <a:rPr kumimoji="0" lang="en-US" sz="1800" b="0" i="0" u="none" strike="noStrike" kern="0" cap="none" spc="0" normalizeH="0" baseline="0" noProof="0" dirty="0" smtClean="0">
                <a:ln>
                  <a:noFill/>
                </a:ln>
                <a:solidFill>
                  <a:srgbClr val="000000"/>
                </a:solidFill>
                <a:effectLst/>
                <a:uLnTx/>
                <a:uFillTx/>
              </a:rPr>
              <a:t> dataset, so can we assume its wild-type expression is 0?</a:t>
            </a:r>
            <a:r>
              <a:rPr kumimoji="0" lang="en-US" sz="1800" b="0" i="0" u="none" strike="noStrike" kern="0" cap="none" spc="0" normalizeH="0" baseline="0" noProof="0" dirty="0" smtClean="0">
                <a:ln>
                  <a:noFill/>
                </a:ln>
                <a:solidFill>
                  <a:prstClr val="black"/>
                </a:solidFill>
                <a:effectLst/>
                <a:uLnTx/>
                <a:uFillTx/>
              </a:rPr>
              <a:t>  It is not in the </a:t>
            </a:r>
            <a:r>
              <a:rPr kumimoji="0" lang="en-US" sz="1800" b="0" i="0" u="none" strike="noStrike" kern="0" cap="none" spc="0" normalizeH="0" baseline="0" noProof="0" dirty="0" err="1" smtClean="0">
                <a:ln>
                  <a:noFill/>
                </a:ln>
                <a:solidFill>
                  <a:prstClr val="black"/>
                </a:solidFill>
                <a:effectLst/>
                <a:uLnTx/>
                <a:uFillTx/>
              </a:rPr>
              <a:t>iBAQ</a:t>
            </a:r>
            <a:r>
              <a:rPr kumimoji="0" lang="en-US" sz="1800" b="0" i="0" u="none" strike="noStrike" kern="0" cap="none" spc="0" normalizeH="0" baseline="0" noProof="0" dirty="0" smtClean="0">
                <a:ln>
                  <a:noFill/>
                </a:ln>
                <a:solidFill>
                  <a:prstClr val="black"/>
                </a:solidFill>
                <a:effectLst/>
                <a:uLnTx/>
                <a:uFillTx/>
              </a:rPr>
              <a:t> dataset, but it is in the list of KHK knockouts.</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black"/>
                </a:solidFill>
                <a:effectLst/>
                <a:uLnTx/>
                <a:uFillTx/>
              </a:rPr>
              <a:t>If it is not in the data frame, then it was not observed. This is common in proteomics. We only observe some fraction of the proteins in any given experiment. The typical answer is that the others are below the limit of detection. I am not sure how you want to encode that for your analysis, but their abundance is presumed to be zero/low.</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black"/>
                </a:solidFill>
                <a:effectLst/>
                <a:uLnTx/>
                <a:uFillTx/>
              </a:rPr>
              <a:t>I know that </a:t>
            </a:r>
            <a:r>
              <a:rPr kumimoji="0" lang="en-US" sz="1800" b="0" i="0" u="none" strike="noStrike" kern="0" cap="none" spc="0" normalizeH="0" baseline="0" noProof="0" dirty="0" err="1" smtClean="0">
                <a:ln>
                  <a:noFill/>
                </a:ln>
                <a:solidFill>
                  <a:prstClr val="black"/>
                </a:solidFill>
                <a:effectLst/>
                <a:uLnTx/>
                <a:uFillTx/>
              </a:rPr>
              <a:t>iBAQ</a:t>
            </a:r>
            <a:r>
              <a:rPr kumimoji="0" lang="en-US" sz="1800" b="0" i="0" u="none" strike="noStrike" kern="0" cap="none" spc="0" normalizeH="0" baseline="0" noProof="0" dirty="0" smtClean="0">
                <a:ln>
                  <a:noFill/>
                </a:ln>
                <a:solidFill>
                  <a:prstClr val="black"/>
                </a:solidFill>
                <a:effectLst/>
                <a:uLnTx/>
                <a:uFillTx/>
              </a:rPr>
              <a:t> values are not comparable across conditions, but are they comparable across replicates?  </a:t>
            </a:r>
          </a:p>
          <a:p>
            <a:pPr marL="800100" marR="0" lvl="1"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black"/>
                </a:solidFill>
                <a:effectLst/>
                <a:uLnTx/>
                <a:uFillTx/>
              </a:rPr>
              <a:t>I can use </a:t>
            </a:r>
            <a:r>
              <a:rPr kumimoji="0" lang="en-US" sz="1800" b="0" i="0" u="none" strike="noStrike" kern="0" cap="none" spc="0" normalizeH="0" baseline="0" noProof="0" dirty="0" err="1" smtClean="0">
                <a:ln>
                  <a:noFill/>
                </a:ln>
                <a:solidFill>
                  <a:prstClr val="black"/>
                </a:solidFill>
                <a:effectLst/>
                <a:uLnTx/>
                <a:uFillTx/>
              </a:rPr>
              <a:t>iBAQ</a:t>
            </a:r>
            <a:r>
              <a:rPr kumimoji="0" lang="en-US" sz="1800" b="0" i="0" u="none" strike="noStrike" kern="0" cap="none" spc="0" normalizeH="0" baseline="0" noProof="0" dirty="0" smtClean="0">
                <a:ln>
                  <a:noFill/>
                </a:ln>
                <a:solidFill>
                  <a:prstClr val="black"/>
                </a:solidFill>
                <a:effectLst/>
                <a:uLnTx/>
                <a:uFillTx/>
              </a:rPr>
              <a:t> to compare across different conditions, but we need to keep in mind that this method has a larger error because it include all detected peptides, including some that very variable and less reliable for quantification. It was estimated that the error in </a:t>
            </a:r>
            <a:r>
              <a:rPr kumimoji="0" lang="en-US" sz="1800" b="0" i="0" u="none" strike="noStrike" kern="0" cap="none" spc="0" normalizeH="0" baseline="0" noProof="0" dirty="0" err="1" smtClean="0">
                <a:ln>
                  <a:noFill/>
                </a:ln>
                <a:solidFill>
                  <a:prstClr val="black"/>
                </a:solidFill>
                <a:effectLst/>
                <a:uLnTx/>
                <a:uFillTx/>
              </a:rPr>
              <a:t>iBAQ</a:t>
            </a:r>
            <a:r>
              <a:rPr kumimoji="0" lang="en-US" sz="1800" b="0" i="0" u="none" strike="noStrike" kern="0" cap="none" spc="0" normalizeH="0" baseline="0" noProof="0" dirty="0" smtClean="0">
                <a:ln>
                  <a:noFill/>
                </a:ln>
                <a:solidFill>
                  <a:prstClr val="black"/>
                </a:solidFill>
                <a:effectLst/>
                <a:uLnTx/>
                <a:uFillTx/>
              </a:rPr>
              <a:t> is about 2 folds.</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black"/>
                </a:solidFill>
                <a:effectLst/>
                <a:uLnTx/>
                <a:uFillTx/>
              </a:rPr>
              <a:t> i.e. is it valid to calculate the molar percentage of the mean of 3 replicates, or do I need to calculate the molar percentage individually for each replicate and then take the mean? </a:t>
            </a:r>
          </a:p>
        </p:txBody>
      </p:sp>
    </p:spTree>
    <p:extLst>
      <p:ext uri="{BB962C8B-B14F-4D97-AF65-F5344CB8AC3E}">
        <p14:creationId xmlns:p14="http://schemas.microsoft.com/office/powerpoint/2010/main" val="6292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588578-A305-4256-BDAB-0FF2A99CBBD0}">
  <ds:schemaRefs>
    <ds:schemaRef ds:uri="http://schemas.microsoft.com/sharepoint/v3/contenttype/forms"/>
  </ds:schemaRefs>
</ds:datastoreItem>
</file>

<file path=customXml/itemProps2.xml><?xml version="1.0" encoding="utf-8"?>
<ds:datastoreItem xmlns:ds="http://schemas.openxmlformats.org/officeDocument/2006/customXml" ds:itemID="{5496A8C0-BD21-473C-B083-3D3C57B2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2946C3A-000D-4DDD-A4BE-E7280EDC0F16}">
  <ds:schemaRef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www.w3.org/XML/1998/namespace"/>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1234</TotalTime>
  <Words>549</Words>
  <Application>Microsoft Office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STIXMathJax_Main</vt:lpstr>
      <vt:lpstr>STIXMathJax_Operators</vt:lpstr>
      <vt:lpstr>STIXMathJax_Size1</vt:lpstr>
      <vt:lpstr>STIXMathJax_Variants</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Teuton, Jeremy R</cp:lastModifiedBy>
  <cp:revision>39</cp:revision>
  <dcterms:created xsi:type="dcterms:W3CDTF">2012-11-30T02:20:55Z</dcterms:created>
  <dcterms:modified xsi:type="dcterms:W3CDTF">2019-01-04T00:41:14Z</dcterms:modified>
</cp:coreProperties>
</file>